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Merriweather" pitchFamily="2" charset="77"/>
      <p:regular r:id="rId14"/>
      <p:bold r:id="rId15"/>
      <p:italic r:id="rId16"/>
      <p:boldItalic r:id="rId17"/>
    </p:embeddedFont>
    <p:embeddedFont>
      <p:font typeface="Roboto" panose="020000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 I am Josh Kapke and my project is on the Tampa Bay Bucs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aeaa1da154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aeaa1da15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Stakeholders are affected whenever the Bucs organization takes an action.  They are affected when they win or lose, communicate, market or promote.  For example, the athletes are affected through their paychecks, their prestige and fame, their future career and the statistics that they put up. They depend on the other stakeholders for their opportunity and success. The owners look at the team as a business and they want to make a profit.  The coaches, general manager and team staff are also invested for their careers and livelihood. They care about how the team’s success can also affect them personally.  In addition, there are other stakeholders like the governing bodies, spectators, media, and the community.  They are all affected by the Bucs and their play.  Some may have to adapt to what the Bucs do, like the media.  The Bucs have to submit to the governing bodies like the NFL and the county.  Lastly, the financial stakeholders want to get a return on their investment, such as the Bucs’ sponsors which include Bud Light, Coca-Cola, Domino’s and many others.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aeaa1da154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aeaa1da154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Bucs media guide outlines the organization overall.  The public relation and media relations staff are organized into three levels-chiefs and VPs, directors and staff.  The Bucs divide the responsibilities into the 3 departments of communications, community relations and digital and media.  </a:t>
            </a:r>
            <a:r>
              <a:rPr lang="en">
                <a:solidFill>
                  <a:schemeClr val="dk1"/>
                </a:solidFill>
                <a:latin typeface="Roboto"/>
                <a:ea typeface="Roboto"/>
                <a:cs typeface="Roboto"/>
                <a:sym typeface="Roboto"/>
              </a:rPr>
              <a:t>Together they lead and direct the execution of the Bucs broadcast, digital operations, social media and production for both digital and game offerings as well as overall communications and relations with the Bucs community </a:t>
            </a:r>
            <a:endParaRPr sz="9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aeaa1da154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aeaa1da15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The Bucs have several media outlets who cover them from the bucs radio network to podcasts, some of these have been around for years and do a terrific job with their coverage.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aeaa1da15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aeaa1da15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Tampa Bay Bucs launched a huge PR campaign which was picked up by all major media outlets when they signed Tom Brady.  They had photos taken with Tim in his new Bucs uniform, posted articles, held a press conference, recorded his first conference call with the team which was posted, and flooded social media with the purpose to hype the team and all the stakeholders on the promise of a new and exciting season for the Bucs now that they had what most consider the GOAT as their quarterback.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aeaa1da154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aeaa1da154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Bucs are a dominant presence on Twitter, Facebook, Instagram and You Tube.  They also utilize their Bucs app and website effectively.  </a:t>
            </a:r>
            <a:r>
              <a:rPr lang="en">
                <a:solidFill>
                  <a:schemeClr val="dk1"/>
                </a:solidFill>
                <a:latin typeface="Roboto"/>
                <a:ea typeface="Roboto"/>
                <a:cs typeface="Roboto"/>
                <a:sym typeface="Roboto"/>
              </a:rPr>
              <a:t>The Bucs effectively use all social media platforms posting regular content including videos, photos, and both team and individual player content.  On Twitter and Instagram they have just short of 900,000 followers, and on Facebook just short of 1 million.  Youtube has about 90,000 subscribers.   </a:t>
            </a:r>
            <a:endParaRPr sz="12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rgbClr val="666666"/>
              </a:solidFill>
              <a:latin typeface="Roboto"/>
              <a:ea typeface="Roboto"/>
              <a:cs typeface="Roboto"/>
              <a:sym typeface="Roboto"/>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aeaa1da154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aeaa1da154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the Bucs, the  positive publicity has definitely outweighed the negative, especially since Tom Brady was signed.  The Bucs do a lot in the community at both the team and player level to garner good publicity.  On the negative front, the signing of Brown was controversial but the Bucs have had few, if any, players in a negative spotflight in recent years.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aeaa1da154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aeaa1da154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terms of media coverage the Bucs have had a lot of positive stories as they have had some exciting players join the team this season.  Unfortunately their performance has been mixed so that has led to some negative coverage as well.  Positive stories include honors for Tom Brady and some key wins, while losses prompted mixed media coverage.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aeaa1da154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aeaa1da154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Bucs do a great job reaching out to the community.  These are just a few of many, many initiatives that the Bucs do on a regular basis. Even during the pandemic they managed to continue many community outreach programs including the Social Justice initiative as well as the work done through the Bucs and Glazer Foundations.  In addition, individual players reached out directly for holiday initiatives for Thanksgiving and Christmas, and military outreaches.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aeaa1da154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aeaa1da15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Bucs website is really top notch.  It is engaging, eye-catching and full of key information.  I could only find one missing item when comparing to other teams, and that was a 3D map of the stadium.  Overall, the site is easy to use and has what is needed for both fans and media to access.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aeaa1da154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aeaa1da154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 is no question that 2020 was a banner year for the Bucs even with the pandemic.  The signings of Tom Brady, Rob Gronkowski and Antonio Brown made sure of that.  The Tom Brady Bucs jersey was the best selling jersey in the country when his signing was announced, so merchandising sales grew exponentially.  Sponsorships mushroomed and publicity was through the roof. Social media followers increased.  Unfortunately the performance of the team has been mixed.  The pandemic stopped the Bucs from selling out the stadium as they surely would have without the pandemic. Once the pandemic is behind us, my only suggestions would be to build on what they have already done and fuel ticket sales growth through more in person events, promotions, sponsor tie-in’s and by increasing the participation of our star players to grow even further.  In addition, even when the pandemic is over, the Bucs should continue to publicize appropriate health and safety protocols at the stadium and all in-person events.  </a:t>
            </a:r>
            <a:endParaRPr/>
          </a:p>
          <a:p>
            <a:pPr marL="0" lvl="0" indent="0" algn="l" rtl="0">
              <a:spcBef>
                <a:spcPts val="0"/>
              </a:spcBef>
              <a:spcAft>
                <a:spcPts val="0"/>
              </a:spcAft>
              <a:buNone/>
            </a:pPr>
            <a:endParaRPr/>
          </a:p>
          <a:p>
            <a:pPr marL="0" lvl="0" indent="0" algn="l" rtl="0">
              <a:spcBef>
                <a:spcPts val="0"/>
              </a:spcBef>
              <a:spcAft>
                <a:spcPts val="0"/>
              </a:spcAft>
              <a:buNone/>
            </a:pPr>
            <a:r>
              <a:rPr lang="en"/>
              <a:t>I hope you enjoyed my presentation and go Bucs!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A61C00"/>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rgbClr val="A61C00"/>
          </a:solidFill>
          <a:ln>
            <a:noFill/>
          </a:ln>
        </p:spPr>
      </p:sp>
      <p:sp>
        <p:nvSpPr>
          <p:cNvPr id="23" name="Google Shape;23;p4"/>
          <p:cNvSpPr txBox="1">
            <a:spLocks noGrp="1"/>
          </p:cNvSpPr>
          <p:nvPr>
            <p:ph type="title"/>
          </p:nvPr>
        </p:nvSpPr>
        <p:spPr>
          <a:xfrm>
            <a:off x="311725" y="500925"/>
            <a:ext cx="3706500" cy="2508900"/>
          </a:xfrm>
          <a:prstGeom prst="rect">
            <a:avLst/>
          </a:prstGeom>
          <a:solidFill>
            <a:srgbClr val="A61C00"/>
          </a:solidFill>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rgbClr val="A61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a:solidFill>
            <a:srgbClr val="A61C00"/>
          </a:solidFill>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000000"/>
              </a:buClr>
              <a:buSzPts val="1300"/>
              <a:buChar char="●"/>
              <a:defRPr>
                <a:solidFill>
                  <a:srgbClr val="000000"/>
                </a:solidFill>
              </a:defRPr>
            </a:lvl1pPr>
            <a:lvl2pPr marL="914400" lvl="1" indent="-298450">
              <a:spcBef>
                <a:spcPts val="1600"/>
              </a:spcBef>
              <a:spcAft>
                <a:spcPts val="0"/>
              </a:spcAft>
              <a:buClr>
                <a:srgbClr val="000000"/>
              </a:buClr>
              <a:buSzPts val="1100"/>
              <a:buChar char="○"/>
              <a:defRPr>
                <a:solidFill>
                  <a:srgbClr val="000000"/>
                </a:solidFill>
              </a:defRPr>
            </a:lvl2pPr>
            <a:lvl3pPr marL="1371600" lvl="2" indent="-298450">
              <a:spcBef>
                <a:spcPts val="1600"/>
              </a:spcBef>
              <a:spcAft>
                <a:spcPts val="0"/>
              </a:spcAft>
              <a:buClr>
                <a:srgbClr val="000000"/>
              </a:buClr>
              <a:buSzPts val="1100"/>
              <a:buChar char="■"/>
              <a:defRPr>
                <a:solidFill>
                  <a:srgbClr val="000000"/>
                </a:solidFill>
              </a:defRPr>
            </a:lvl3pPr>
            <a:lvl4pPr marL="1828800" lvl="3" indent="-298450">
              <a:spcBef>
                <a:spcPts val="1600"/>
              </a:spcBef>
              <a:spcAft>
                <a:spcPts val="0"/>
              </a:spcAft>
              <a:buClr>
                <a:srgbClr val="000000"/>
              </a:buClr>
              <a:buSzPts val="1100"/>
              <a:buChar char="●"/>
              <a:defRPr>
                <a:solidFill>
                  <a:srgbClr val="000000"/>
                </a:solidFill>
              </a:defRPr>
            </a:lvl4pPr>
            <a:lvl5pPr marL="2286000" lvl="4" indent="-298450">
              <a:spcBef>
                <a:spcPts val="1600"/>
              </a:spcBef>
              <a:spcAft>
                <a:spcPts val="0"/>
              </a:spcAft>
              <a:buClr>
                <a:srgbClr val="000000"/>
              </a:buClr>
              <a:buSzPts val="1100"/>
              <a:buChar char="○"/>
              <a:defRPr>
                <a:solidFill>
                  <a:srgbClr val="000000"/>
                </a:solidFill>
              </a:defRPr>
            </a:lvl5pPr>
            <a:lvl6pPr marL="2743200" lvl="5" indent="-298450">
              <a:spcBef>
                <a:spcPts val="1600"/>
              </a:spcBef>
              <a:spcAft>
                <a:spcPts val="0"/>
              </a:spcAft>
              <a:buClr>
                <a:srgbClr val="000000"/>
              </a:buClr>
              <a:buSzPts val="1100"/>
              <a:buChar char="■"/>
              <a:defRPr>
                <a:solidFill>
                  <a:srgbClr val="000000"/>
                </a:solidFill>
              </a:defRPr>
            </a:lvl6pPr>
            <a:lvl7pPr marL="3200400" lvl="6" indent="-298450">
              <a:spcBef>
                <a:spcPts val="1600"/>
              </a:spcBef>
              <a:spcAft>
                <a:spcPts val="0"/>
              </a:spcAft>
              <a:buClr>
                <a:srgbClr val="000000"/>
              </a:buClr>
              <a:buSzPts val="1100"/>
              <a:buChar char="●"/>
              <a:defRPr>
                <a:solidFill>
                  <a:srgbClr val="000000"/>
                </a:solidFill>
              </a:defRPr>
            </a:lvl7pPr>
            <a:lvl8pPr marL="3657600" lvl="7" indent="-298450">
              <a:spcBef>
                <a:spcPts val="1600"/>
              </a:spcBef>
              <a:spcAft>
                <a:spcPts val="0"/>
              </a:spcAft>
              <a:buClr>
                <a:srgbClr val="000000"/>
              </a:buClr>
              <a:buSzPts val="1100"/>
              <a:buChar char="○"/>
              <a:defRPr>
                <a:solidFill>
                  <a:srgbClr val="000000"/>
                </a:solidFill>
              </a:defRPr>
            </a:lvl8pPr>
            <a:lvl9pPr marL="4114800" lvl="8" indent="-298450">
              <a:spcBef>
                <a:spcPts val="1600"/>
              </a:spcBef>
              <a:spcAft>
                <a:spcPts val="1600"/>
              </a:spcAft>
              <a:buClr>
                <a:srgbClr val="000000"/>
              </a:buClr>
              <a:buSzPts val="1100"/>
              <a:buChar char="■"/>
              <a:defRPr>
                <a:solidFill>
                  <a:srgbClr val="000000"/>
                </a:solidFill>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000000"/>
              </a:buClr>
              <a:buSzPts val="1300"/>
              <a:buChar char="●"/>
              <a:defRPr>
                <a:solidFill>
                  <a:srgbClr val="000000"/>
                </a:solidFill>
              </a:defRPr>
            </a:lvl1pPr>
            <a:lvl2pPr marL="914400" lvl="1" indent="-298450">
              <a:spcBef>
                <a:spcPts val="1600"/>
              </a:spcBef>
              <a:spcAft>
                <a:spcPts val="0"/>
              </a:spcAft>
              <a:buClr>
                <a:srgbClr val="000000"/>
              </a:buClr>
              <a:buSzPts val="1100"/>
              <a:buChar char="○"/>
              <a:defRPr>
                <a:solidFill>
                  <a:srgbClr val="000000"/>
                </a:solidFill>
              </a:defRPr>
            </a:lvl2pPr>
            <a:lvl3pPr marL="1371600" lvl="2" indent="-298450">
              <a:spcBef>
                <a:spcPts val="1600"/>
              </a:spcBef>
              <a:spcAft>
                <a:spcPts val="0"/>
              </a:spcAft>
              <a:buClr>
                <a:srgbClr val="000000"/>
              </a:buClr>
              <a:buSzPts val="1100"/>
              <a:buChar char="■"/>
              <a:defRPr>
                <a:solidFill>
                  <a:srgbClr val="000000"/>
                </a:solidFill>
              </a:defRPr>
            </a:lvl3pPr>
            <a:lvl4pPr marL="1828800" lvl="3" indent="-298450">
              <a:spcBef>
                <a:spcPts val="1600"/>
              </a:spcBef>
              <a:spcAft>
                <a:spcPts val="0"/>
              </a:spcAft>
              <a:buClr>
                <a:srgbClr val="000000"/>
              </a:buClr>
              <a:buSzPts val="1100"/>
              <a:buChar char="●"/>
              <a:defRPr>
                <a:solidFill>
                  <a:srgbClr val="000000"/>
                </a:solidFill>
              </a:defRPr>
            </a:lvl4pPr>
            <a:lvl5pPr marL="2286000" lvl="4" indent="-298450">
              <a:spcBef>
                <a:spcPts val="1600"/>
              </a:spcBef>
              <a:spcAft>
                <a:spcPts val="0"/>
              </a:spcAft>
              <a:buClr>
                <a:srgbClr val="000000"/>
              </a:buClr>
              <a:buSzPts val="1100"/>
              <a:buChar char="○"/>
              <a:defRPr>
                <a:solidFill>
                  <a:srgbClr val="000000"/>
                </a:solidFill>
              </a:defRPr>
            </a:lvl5pPr>
            <a:lvl6pPr marL="2743200" lvl="5" indent="-298450">
              <a:spcBef>
                <a:spcPts val="1600"/>
              </a:spcBef>
              <a:spcAft>
                <a:spcPts val="0"/>
              </a:spcAft>
              <a:buClr>
                <a:srgbClr val="000000"/>
              </a:buClr>
              <a:buSzPts val="1100"/>
              <a:buChar char="■"/>
              <a:defRPr>
                <a:solidFill>
                  <a:srgbClr val="000000"/>
                </a:solidFill>
              </a:defRPr>
            </a:lvl6pPr>
            <a:lvl7pPr marL="3200400" lvl="6" indent="-298450">
              <a:spcBef>
                <a:spcPts val="1600"/>
              </a:spcBef>
              <a:spcAft>
                <a:spcPts val="0"/>
              </a:spcAft>
              <a:buClr>
                <a:srgbClr val="000000"/>
              </a:buClr>
              <a:buSzPts val="1100"/>
              <a:buChar char="●"/>
              <a:defRPr>
                <a:solidFill>
                  <a:srgbClr val="000000"/>
                </a:solidFill>
              </a:defRPr>
            </a:lvl7pPr>
            <a:lvl8pPr marL="3657600" lvl="7" indent="-298450">
              <a:spcBef>
                <a:spcPts val="1600"/>
              </a:spcBef>
              <a:spcAft>
                <a:spcPts val="0"/>
              </a:spcAft>
              <a:buClr>
                <a:srgbClr val="000000"/>
              </a:buClr>
              <a:buSzPts val="1100"/>
              <a:buChar char="○"/>
              <a:defRPr>
                <a:solidFill>
                  <a:srgbClr val="000000"/>
                </a:solidFill>
              </a:defRPr>
            </a:lvl8pPr>
            <a:lvl9pPr marL="4114800" lvl="8" indent="-298450">
              <a:spcBef>
                <a:spcPts val="1600"/>
              </a:spcBef>
              <a:spcAft>
                <a:spcPts val="1600"/>
              </a:spcAft>
              <a:buClr>
                <a:srgbClr val="000000"/>
              </a:buClr>
              <a:buSzPts val="1100"/>
              <a:buChar char="■"/>
              <a:defRPr>
                <a:solidFill>
                  <a:srgbClr val="000000"/>
                </a:solidFill>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hyperlink" Target="https://mattmayphotography.com/1843-tom-brady-for-the-tampa-bay-buccaneers/" TargetMode="External"/><Relationship Id="rId13" Type="http://schemas.openxmlformats.org/officeDocument/2006/relationships/image" Target="../media/image12.jpg"/><Relationship Id="rId3" Type="http://schemas.openxmlformats.org/officeDocument/2006/relationships/hyperlink" Target="https://www.buccaneers.com/media/press-releases" TargetMode="External"/><Relationship Id="rId7" Type="http://schemas.openxmlformats.org/officeDocument/2006/relationships/hyperlink" Target="https://www.buccaneers.com/video/tom-brady-bucs-qb-conference-call-free-agency" TargetMode="External"/><Relationship Id="rId12" Type="http://schemas.openxmlformats.org/officeDocument/2006/relationships/image" Target="../media/image11.jpg"/><Relationship Id="rId2" Type="http://schemas.openxmlformats.org/officeDocument/2006/relationships/notesSlide" Target="../notesSlides/notesSlide5.xml"/><Relationship Id="rId16" Type="http://schemas.openxmlformats.org/officeDocument/2006/relationships/image" Target="../media/image15.jpg"/><Relationship Id="rId1" Type="http://schemas.openxmlformats.org/officeDocument/2006/relationships/slideLayout" Target="../slideLayouts/slideLayout6.xml"/><Relationship Id="rId6" Type="http://schemas.openxmlformats.org/officeDocument/2006/relationships/hyperlink" Target="https://www.buccaneers.com/video/tom-brady-breaking-news-tampa-bay-bucs-free-agency-2020" TargetMode="External"/><Relationship Id="rId11" Type="http://schemas.openxmlformats.org/officeDocument/2006/relationships/image" Target="../media/image10.jpg"/><Relationship Id="rId5" Type="http://schemas.openxmlformats.org/officeDocument/2006/relationships/hyperlink" Target="https://touchdownwire.usatoday.com/2020/03/20/brady-buccaneers-make-it-official/" TargetMode="External"/><Relationship Id="rId15" Type="http://schemas.openxmlformats.org/officeDocument/2006/relationships/image" Target="../media/image14.jpg"/><Relationship Id="rId10" Type="http://schemas.openxmlformats.org/officeDocument/2006/relationships/image" Target="../media/image9.jpg"/><Relationship Id="rId4" Type="http://schemas.openxmlformats.org/officeDocument/2006/relationships/hyperlink" Target="https://www.buccaneers.com/news/tom-brady-qb-buccaneers-free-agency-roster-move" TargetMode="External"/><Relationship Id="rId9" Type="http://schemas.openxmlformats.org/officeDocument/2006/relationships/image" Target="../media/image8.jpg"/><Relationship Id="rId14"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hyperlink" Target="https://www.instagram.com/buccaneers/" TargetMode="External"/><Relationship Id="rId7" Type="http://schemas.openxmlformats.org/officeDocument/2006/relationships/image" Target="../media/image16.jpg"/><Relationship Id="rId12"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www.facebook.com/tampabaybuccaneers" TargetMode="External"/><Relationship Id="rId11" Type="http://schemas.openxmlformats.org/officeDocument/2006/relationships/image" Target="../media/image20.jpg"/><Relationship Id="rId5" Type="http://schemas.openxmlformats.org/officeDocument/2006/relationships/hyperlink" Target="https://twitter.com/Buccaneers" TargetMode="External"/><Relationship Id="rId10" Type="http://schemas.openxmlformats.org/officeDocument/2006/relationships/image" Target="../media/image19.jpg"/><Relationship Id="rId4" Type="http://schemas.openxmlformats.org/officeDocument/2006/relationships/hyperlink" Target="https://www.youtube.com/c/tbbuccaneers" TargetMode="External"/><Relationship Id="rId9" Type="http://schemas.openxmlformats.org/officeDocument/2006/relationships/image" Target="../media/image18.jp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buccaneers.com/news/buccaneers-c-ryan-jensen-nominated-for-nfl-salute-to-service-award" TargetMode="External"/><Relationship Id="rId7" Type="http://schemas.openxmlformats.org/officeDocument/2006/relationships/hyperlink" Target="https://www.si.com/nfl/2020/10/24/antonio-brown-signing-buccaneers-risk-long-term"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theringer.com/2020/10/24/21531450/antonio-brown-bucs-tom-brady-nfl-reinstatement" TargetMode="External"/><Relationship Id="rId5" Type="http://schemas.openxmlformats.org/officeDocument/2006/relationships/hyperlink" Target="https://www.tampabay.com/sports/bucs/2020/11/07/by-signing-antonio-brown-did-the-bucs-put-playoffs-over-principle/" TargetMode="External"/><Relationship Id="rId4" Type="http://schemas.openxmlformats.org/officeDocument/2006/relationships/hyperlink" Target="https://www.buccaneers.com/news/saints-bucs-salute-to-service-game-usaa-military-2020"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jacksonville.com/story/sports/nfl/2020/03/20/tom-brady-signs-with-tampa-bay-buccaneers/112251556/" TargetMode="External"/><Relationship Id="rId7" Type="http://schemas.openxmlformats.org/officeDocument/2006/relationships/hyperlink" Target="https://www.yahoo.com/now/sean-slipping-away-buccaneers-tom-brady-lose-another-one-as-chiefs-jump-on-them-early-002936015.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www.tampabay.com/sports/bucs/2020/11/08/tom-brady-throws-three-interceptions-in-38-3-loss-to-saints/" TargetMode="External"/><Relationship Id="rId5" Type="http://schemas.openxmlformats.org/officeDocument/2006/relationships/hyperlink" Target="https://www.nbcsports.com/video/tom-brady-buccaneers-bounce-back-nfl-week-10-win-vs-panthers" TargetMode="External"/><Relationship Id="rId4" Type="http://schemas.openxmlformats.org/officeDocument/2006/relationships/hyperlink" Target="https://www.nbcboston.com/news/sports/nbcsports/tom-brady-wins-nfc-offensive-player-of-the-month-after-crazy-good-october/2220353/"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hyperlink" Target="https://www.buccaneers.com/community/tampa-bay-buccaneers-foundation" TargetMode="External"/><Relationship Id="rId7" Type="http://schemas.openxmlformats.org/officeDocument/2006/relationships/hyperlink" Target="https://www.buccaneers.com/community/player-programs" TargetMode="External"/><Relationship Id="rId12"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www.glazervisionfoundation.org/" TargetMode="External"/><Relationship Id="rId11" Type="http://schemas.openxmlformats.org/officeDocument/2006/relationships/image" Target="../media/image24.jpg"/><Relationship Id="rId5" Type="http://schemas.openxmlformats.org/officeDocument/2006/relationships/hyperlink" Target="https://www.buccaneers.com/video/kicking-for-kids-program-helps-save-children-s-lives-20318313" TargetMode="External"/><Relationship Id="rId10" Type="http://schemas.openxmlformats.org/officeDocument/2006/relationships/image" Target="../media/image23.png"/><Relationship Id="rId4" Type="http://schemas.openxmlformats.org/officeDocument/2006/relationships/hyperlink" Target="https://www.buccaneers.com/community/social-justice" TargetMode="External"/><Relationship Id="rId9"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1C00"/>
        </a:solidFill>
        <a:effectLst/>
      </p:bgPr>
    </p:bg>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Tampa Bay Buccaneers</a:t>
            </a:r>
            <a:endParaRPr/>
          </a:p>
          <a:p>
            <a:pPr marL="0" lvl="0" indent="0" algn="l" rtl="0">
              <a:spcBef>
                <a:spcPts val="0"/>
              </a:spcBef>
              <a:spcAft>
                <a:spcPts val="0"/>
              </a:spcAft>
              <a:buNone/>
            </a:pPr>
            <a:r>
              <a:rPr lang="en"/>
              <a:t>Sports Organization Project</a:t>
            </a:r>
            <a:endParaRPr/>
          </a:p>
        </p:txBody>
      </p:sp>
      <p:sp>
        <p:nvSpPr>
          <p:cNvPr id="65" name="Google Shape;65;p13"/>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PUR 3463</a:t>
            </a:r>
            <a:endParaRPr/>
          </a:p>
          <a:p>
            <a:pPr marL="0" lvl="0" indent="0" algn="l" rtl="0">
              <a:spcBef>
                <a:spcPts val="0"/>
              </a:spcBef>
              <a:spcAft>
                <a:spcPts val="0"/>
              </a:spcAft>
              <a:buNone/>
            </a:pPr>
            <a:r>
              <a:rPr lang="en"/>
              <a:t>Josh Kapke</a:t>
            </a:r>
            <a:endParaRPr/>
          </a:p>
          <a:p>
            <a:pPr marL="0" lvl="0" indent="0" algn="l" rtl="0">
              <a:spcBef>
                <a:spcPts val="0"/>
              </a:spcBef>
              <a:spcAft>
                <a:spcPts val="0"/>
              </a:spcAft>
              <a:buNone/>
            </a:pPr>
            <a:r>
              <a:rPr lang="en"/>
              <a:t>Dec 2020</a:t>
            </a:r>
            <a:endParaRPr/>
          </a:p>
        </p:txBody>
      </p:sp>
      <p:pic>
        <p:nvPicPr>
          <p:cNvPr id="66" name="Google Shape;66;p13"/>
          <p:cNvPicPr preferRelativeResize="0"/>
          <p:nvPr/>
        </p:nvPicPr>
        <p:blipFill>
          <a:blip r:embed="rId3">
            <a:alphaModFix/>
          </a:blip>
          <a:stretch>
            <a:fillRect/>
          </a:stretch>
        </p:blipFill>
        <p:spPr>
          <a:xfrm>
            <a:off x="4706700" y="1974625"/>
            <a:ext cx="3487402" cy="30164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311700" y="303700"/>
            <a:ext cx="7221300" cy="623700"/>
          </a:xfrm>
          <a:prstGeom prst="rect">
            <a:avLst/>
          </a:prstGeom>
          <a:solidFill>
            <a:srgbClr val="A61C00"/>
          </a:solidFill>
        </p:spPr>
        <p:txBody>
          <a:bodyPr spcFirstLastPara="1" wrap="square" lIns="91425" tIns="91425" rIns="91425" bIns="91425" anchor="t" anchorCtr="0">
            <a:noAutofit/>
          </a:bodyPr>
          <a:lstStyle/>
          <a:p>
            <a:pPr marL="0" lvl="0" indent="0" algn="l" rtl="0">
              <a:spcBef>
                <a:spcPts val="0"/>
              </a:spcBef>
              <a:spcAft>
                <a:spcPts val="0"/>
              </a:spcAft>
              <a:buNone/>
            </a:pPr>
            <a:r>
              <a:rPr lang="en"/>
              <a:t>Bucs Stakeholder Groups and Examples</a:t>
            </a:r>
            <a:endParaRPr/>
          </a:p>
        </p:txBody>
      </p:sp>
      <p:sp>
        <p:nvSpPr>
          <p:cNvPr id="72" name="Google Shape;72;p14"/>
          <p:cNvSpPr txBox="1">
            <a:spLocks noGrp="1"/>
          </p:cNvSpPr>
          <p:nvPr>
            <p:ph type="body" idx="1"/>
          </p:nvPr>
        </p:nvSpPr>
        <p:spPr>
          <a:xfrm>
            <a:off x="311700" y="1505700"/>
            <a:ext cx="4080000" cy="3481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Athletes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Tom Brady - quarterback</a:t>
            </a:r>
            <a:endParaRPr>
              <a:solidFill>
                <a:srgbClr val="000000"/>
              </a:solidFill>
            </a:endParaRPr>
          </a:p>
          <a:p>
            <a:pPr marL="914400" lvl="1" indent="-298450" algn="l" rtl="0">
              <a:spcBef>
                <a:spcPts val="0"/>
              </a:spcBef>
              <a:spcAft>
                <a:spcPts val="0"/>
              </a:spcAft>
              <a:buSzPts val="1100"/>
              <a:buChar char="○"/>
            </a:pPr>
            <a:r>
              <a:rPr lang="en"/>
              <a:t>Mike Evans - wide receiver</a:t>
            </a:r>
            <a:endParaRPr/>
          </a:p>
          <a:p>
            <a:pPr marL="914400" lvl="1" indent="-298450" algn="l" rtl="0">
              <a:spcBef>
                <a:spcPts val="0"/>
              </a:spcBef>
              <a:spcAft>
                <a:spcPts val="0"/>
              </a:spcAft>
              <a:buSzPts val="1100"/>
              <a:buChar char="○"/>
            </a:pPr>
            <a:r>
              <a:rPr lang="en"/>
              <a:t>Devin White - linebacker</a:t>
            </a:r>
            <a:endParaRPr/>
          </a:p>
          <a:p>
            <a:pPr marL="914400" lvl="1" indent="-298450" algn="l" rtl="0">
              <a:spcBef>
                <a:spcPts val="0"/>
              </a:spcBef>
              <a:spcAft>
                <a:spcPts val="0"/>
              </a:spcAft>
              <a:buSzPts val="1100"/>
              <a:buChar char="○"/>
            </a:pPr>
            <a:r>
              <a:rPr lang="en"/>
              <a:t>Chris Godwin - wide receiver</a:t>
            </a:r>
            <a:endParaRPr/>
          </a:p>
          <a:p>
            <a:pPr marL="457200" lvl="0" indent="-311150" algn="l" rtl="0">
              <a:spcBef>
                <a:spcPts val="0"/>
              </a:spcBef>
              <a:spcAft>
                <a:spcPts val="0"/>
              </a:spcAft>
              <a:buClr>
                <a:srgbClr val="000000"/>
              </a:buClr>
              <a:buSzPts val="1300"/>
              <a:buChar char="●"/>
            </a:pPr>
            <a:r>
              <a:rPr lang="en">
                <a:solidFill>
                  <a:srgbClr val="000000"/>
                </a:solidFill>
              </a:rPr>
              <a:t>Team</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Glazer Family - Owners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Jason Licht - General Manager</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Bruce Arians - Head Coach</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Byron Leftwich - Defensive Coordinator</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Todd Bowles - QB Coach</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Clyde Christiansen- Offensive Line Coach</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Nelson Luis- VP Communications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Steve Fidura - Director Community Relations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Jim Mackes, Director Events/Entertainment</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Ben Milson - Chief Ticketing Officer/Sales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Joe Fada- CFO</a:t>
            </a:r>
            <a:endParaRPr>
              <a:solidFill>
                <a:srgbClr val="000000"/>
              </a:solidFill>
            </a:endParaRPr>
          </a:p>
          <a:p>
            <a:pPr marL="0" lvl="0" indent="0" algn="l" rtl="0">
              <a:spcBef>
                <a:spcPts val="1600"/>
              </a:spcBef>
              <a:spcAft>
                <a:spcPts val="1600"/>
              </a:spcAft>
              <a:buNone/>
            </a:pPr>
            <a:endParaRPr>
              <a:solidFill>
                <a:srgbClr val="000000"/>
              </a:solidFill>
            </a:endParaRPr>
          </a:p>
        </p:txBody>
      </p:sp>
      <p:sp>
        <p:nvSpPr>
          <p:cNvPr id="73" name="Google Shape;73;p14"/>
          <p:cNvSpPr txBox="1">
            <a:spLocks noGrp="1"/>
          </p:cNvSpPr>
          <p:nvPr>
            <p:ph type="body" idx="2"/>
          </p:nvPr>
        </p:nvSpPr>
        <p:spPr>
          <a:xfrm>
            <a:off x="4832400" y="1505700"/>
            <a:ext cx="3999900" cy="355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Governing Bodies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NFL</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Hillsborough County</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Spectators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Bucs Fans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Tampa Bay community</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Rays Fans, Lightning Fans</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Media</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WTSP Channel 10 local TV</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Bucs Radio Network 98Rock 97.9FM</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Tampa Bay Times newspaper</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Buccaneers.com and mobile app</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Community</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Bucs Girls Flag Football, Bucs Foundation, Bucs Social Justice Initiative</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Financial Stakeholders, Suppliers/Sponsors</a:t>
            </a:r>
            <a:endParaRPr>
              <a:solidFill>
                <a:srgbClr val="000000"/>
              </a:solidFill>
            </a:endParaRPr>
          </a:p>
          <a:p>
            <a:pPr marL="914400" lvl="1" indent="-298450" algn="l" rtl="0">
              <a:spcBef>
                <a:spcPts val="0"/>
              </a:spcBef>
              <a:spcAft>
                <a:spcPts val="0"/>
              </a:spcAft>
              <a:buClr>
                <a:srgbClr val="000000"/>
              </a:buClr>
              <a:buSzPts val="1100"/>
              <a:buChar char="○"/>
            </a:pPr>
            <a:r>
              <a:rPr lang="en">
                <a:solidFill>
                  <a:srgbClr val="000000"/>
                </a:solidFill>
              </a:rPr>
              <a:t>Owners, “Pewter Partners,” Sponsors</a:t>
            </a:r>
            <a:endParaRPr>
              <a:solidFill>
                <a:srgbClr val="000000"/>
              </a:solidFill>
            </a:endParaRPr>
          </a:p>
          <a:p>
            <a:pPr marL="457200" lvl="0" indent="0" algn="l" rtl="0">
              <a:spcBef>
                <a:spcPts val="1600"/>
              </a:spcBef>
              <a:spcAft>
                <a:spcPts val="1600"/>
              </a:spcAft>
              <a:buNone/>
            </a:pPr>
            <a:endParaRPr/>
          </a:p>
        </p:txBody>
      </p:sp>
      <p:sp>
        <p:nvSpPr>
          <p:cNvPr id="74" name="Google Shape;74;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pic>
        <p:nvPicPr>
          <p:cNvPr id="75" name="Google Shape;75;p14"/>
          <p:cNvPicPr preferRelativeResize="0"/>
          <p:nvPr/>
        </p:nvPicPr>
        <p:blipFill>
          <a:blip r:embed="rId3">
            <a:alphaModFix/>
          </a:blip>
          <a:stretch>
            <a:fillRect/>
          </a:stretch>
        </p:blipFill>
        <p:spPr>
          <a:xfrm>
            <a:off x="7578076" y="88275"/>
            <a:ext cx="1322250" cy="1143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355925"/>
            <a:ext cx="8520600" cy="623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Bucs Communications Staffing </a:t>
            </a:r>
            <a:endParaRPr/>
          </a:p>
        </p:txBody>
      </p:sp>
      <p:sp>
        <p:nvSpPr>
          <p:cNvPr id="81" name="Google Shape;81;p1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Communications Department</a:t>
            </a:r>
            <a:endParaRPr>
              <a:solidFill>
                <a:srgbClr val="000000"/>
              </a:solidFill>
            </a:endParaRPr>
          </a:p>
          <a:p>
            <a:pPr marL="457200" lvl="0" indent="-311150" algn="l" rtl="0">
              <a:spcBef>
                <a:spcPts val="1600"/>
              </a:spcBef>
              <a:spcAft>
                <a:spcPts val="0"/>
              </a:spcAft>
              <a:buClr>
                <a:srgbClr val="000000"/>
              </a:buClr>
              <a:buSzPts val="1300"/>
              <a:buChar char="●"/>
            </a:pPr>
            <a:r>
              <a:rPr lang="en">
                <a:solidFill>
                  <a:srgbClr val="000000"/>
                </a:solidFill>
              </a:rPr>
              <a:t>Nelson Luis VP</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Chris King Senior Manager</a:t>
            </a:r>
            <a:endParaRPr>
              <a:solidFill>
                <a:srgbClr val="000000"/>
              </a:solidFill>
            </a:endParaRPr>
          </a:p>
          <a:p>
            <a:pPr marL="0" lvl="0" indent="0" algn="l" rtl="0">
              <a:spcBef>
                <a:spcPts val="1600"/>
              </a:spcBef>
              <a:spcAft>
                <a:spcPts val="0"/>
              </a:spcAft>
              <a:buNone/>
            </a:pPr>
            <a:r>
              <a:rPr lang="en">
                <a:solidFill>
                  <a:srgbClr val="000000"/>
                </a:solidFill>
              </a:rPr>
              <a:t>Community Relations Department</a:t>
            </a:r>
            <a:endParaRPr>
              <a:solidFill>
                <a:srgbClr val="000000"/>
              </a:solidFill>
            </a:endParaRPr>
          </a:p>
          <a:p>
            <a:pPr marL="457200" lvl="0" indent="-311150" algn="l" rtl="0">
              <a:spcBef>
                <a:spcPts val="1600"/>
              </a:spcBef>
              <a:spcAft>
                <a:spcPts val="0"/>
              </a:spcAft>
              <a:buClr>
                <a:srgbClr val="000000"/>
              </a:buClr>
              <a:buSzPts val="1300"/>
              <a:buChar char="●"/>
            </a:pPr>
            <a:r>
              <a:rPr lang="en">
                <a:solidFill>
                  <a:srgbClr val="000000"/>
                </a:solidFill>
              </a:rPr>
              <a:t>Steve Fidura Director</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Allen Barrett Senior Manager</a:t>
            </a:r>
            <a:endParaRPr>
              <a:solidFill>
                <a:srgbClr val="000000"/>
              </a:solidFill>
            </a:endParaRPr>
          </a:p>
        </p:txBody>
      </p:sp>
      <p:sp>
        <p:nvSpPr>
          <p:cNvPr id="82" name="Google Shape;82;p1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Digital and Media Department</a:t>
            </a:r>
            <a:endParaRPr>
              <a:solidFill>
                <a:srgbClr val="000000"/>
              </a:solidFill>
            </a:endParaRPr>
          </a:p>
          <a:p>
            <a:pPr marL="457200" lvl="0" indent="-311150" algn="l" rtl="0">
              <a:spcBef>
                <a:spcPts val="1600"/>
              </a:spcBef>
              <a:spcAft>
                <a:spcPts val="0"/>
              </a:spcAft>
              <a:buClr>
                <a:srgbClr val="000000"/>
              </a:buClr>
              <a:buSzPts val="1300"/>
              <a:buChar char="●"/>
            </a:pPr>
            <a:r>
              <a:rPr lang="en">
                <a:solidFill>
                  <a:srgbClr val="000000"/>
                </a:solidFill>
              </a:rPr>
              <a:t>Christi Bedan VP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Jeff Ryan Director Broadcast Operations</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Max Brodsky Digital Operations Manager</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Joey Nelson Digital and Social Content Manager</a:t>
            </a:r>
            <a:endParaRPr>
              <a:solidFill>
                <a:srgbClr val="000000"/>
              </a:solidFill>
            </a:endParaRPr>
          </a:p>
          <a:p>
            <a:pPr marL="0" lvl="0" indent="0" algn="l" rtl="0">
              <a:spcBef>
                <a:spcPts val="1600"/>
              </a:spcBef>
              <a:spcAft>
                <a:spcPts val="1600"/>
              </a:spcAft>
              <a:buNone/>
            </a:pPr>
            <a:endParaRPr>
              <a:solidFill>
                <a:srgbClr val="000000"/>
              </a:solidFill>
            </a:endParaRPr>
          </a:p>
        </p:txBody>
      </p:sp>
      <p:sp>
        <p:nvSpPr>
          <p:cNvPr id="83" name="Google Shape;83;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84" name="Google Shape;84;p15"/>
          <p:cNvSpPr txBox="1"/>
          <p:nvPr/>
        </p:nvSpPr>
        <p:spPr>
          <a:xfrm>
            <a:off x="311725" y="3939225"/>
            <a:ext cx="8459100" cy="841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300">
                <a:latin typeface="Roboto"/>
                <a:ea typeface="Roboto"/>
                <a:cs typeface="Roboto"/>
                <a:sym typeface="Roboto"/>
              </a:rPr>
              <a:t>Together these departments lead and direct the execution of the Bucs broadcast, digital operations, social media and production for both digital and game offerings as well as overall communications and relations with the Bucs community </a:t>
            </a:r>
            <a:endParaRPr sz="1300">
              <a:latin typeface="Roboto"/>
              <a:ea typeface="Roboto"/>
              <a:cs typeface="Roboto"/>
              <a:sym typeface="Roboto"/>
            </a:endParaRPr>
          </a:p>
        </p:txBody>
      </p:sp>
      <p:pic>
        <p:nvPicPr>
          <p:cNvPr id="85" name="Google Shape;85;p15"/>
          <p:cNvPicPr preferRelativeResize="0"/>
          <p:nvPr/>
        </p:nvPicPr>
        <p:blipFill>
          <a:blip r:embed="rId3">
            <a:alphaModFix/>
          </a:blip>
          <a:stretch>
            <a:fillRect/>
          </a:stretch>
        </p:blipFill>
        <p:spPr>
          <a:xfrm>
            <a:off x="7578076" y="88275"/>
            <a:ext cx="1322250" cy="1143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11700" y="348275"/>
            <a:ext cx="8520600" cy="623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Influential Media Members</a:t>
            </a:r>
            <a:endParaRPr/>
          </a:p>
        </p:txBody>
      </p:sp>
      <p:sp>
        <p:nvSpPr>
          <p:cNvPr id="91" name="Google Shape;91;p16"/>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Buccaneers Radio Network 98ROCK 97.9FM</a:t>
            </a:r>
            <a:endParaRPr/>
          </a:p>
          <a:p>
            <a:pPr marL="914400" lvl="1" indent="-298450" algn="l" rtl="0">
              <a:spcBef>
                <a:spcPts val="0"/>
              </a:spcBef>
              <a:spcAft>
                <a:spcPts val="0"/>
              </a:spcAft>
              <a:buSzPts val="1100"/>
              <a:buChar char="○"/>
            </a:pPr>
            <a:r>
              <a:rPr lang="en"/>
              <a:t>Gene Deckerhoff play by play</a:t>
            </a:r>
            <a:endParaRPr/>
          </a:p>
          <a:p>
            <a:pPr marL="914400" lvl="1" indent="-298450" algn="l" rtl="0">
              <a:spcBef>
                <a:spcPts val="0"/>
              </a:spcBef>
              <a:spcAft>
                <a:spcPts val="0"/>
              </a:spcAft>
              <a:buSzPts val="1100"/>
              <a:buChar char="○"/>
            </a:pPr>
            <a:r>
              <a:rPr lang="en"/>
              <a:t>Dave Moore color analyst</a:t>
            </a:r>
            <a:endParaRPr/>
          </a:p>
          <a:p>
            <a:pPr marL="914400" lvl="1" indent="-298450" algn="l" rtl="0">
              <a:spcBef>
                <a:spcPts val="0"/>
              </a:spcBef>
              <a:spcAft>
                <a:spcPts val="0"/>
              </a:spcAft>
              <a:buSzPts val="1100"/>
              <a:buChar char="○"/>
            </a:pPr>
            <a:r>
              <a:rPr lang="en"/>
              <a:t>TJ Evans sideline reporter</a:t>
            </a:r>
            <a:endParaRPr/>
          </a:p>
          <a:p>
            <a:pPr marL="457200" lvl="0" indent="-311150" algn="l" rtl="0">
              <a:spcBef>
                <a:spcPts val="0"/>
              </a:spcBef>
              <a:spcAft>
                <a:spcPts val="0"/>
              </a:spcAft>
              <a:buSzPts val="1300"/>
              <a:buChar char="●"/>
            </a:pPr>
            <a:r>
              <a:rPr lang="en"/>
              <a:t>WTSP Channel 10 TV</a:t>
            </a:r>
            <a:endParaRPr/>
          </a:p>
          <a:p>
            <a:pPr marL="914400" lvl="1" indent="-298450" algn="l" rtl="0">
              <a:spcBef>
                <a:spcPts val="0"/>
              </a:spcBef>
              <a:spcAft>
                <a:spcPts val="0"/>
              </a:spcAft>
              <a:buSzPts val="1100"/>
              <a:buChar char="○"/>
            </a:pPr>
            <a:r>
              <a:rPr lang="en"/>
              <a:t>Chris Myers play by play</a:t>
            </a:r>
            <a:endParaRPr/>
          </a:p>
          <a:p>
            <a:pPr marL="914400" lvl="1" indent="-298450" algn="l" rtl="0">
              <a:spcBef>
                <a:spcPts val="0"/>
              </a:spcBef>
              <a:spcAft>
                <a:spcPts val="0"/>
              </a:spcAft>
              <a:buSzPts val="1100"/>
              <a:buChar char="○"/>
            </a:pPr>
            <a:r>
              <a:rPr lang="en"/>
              <a:t>Ronde Barber color commentator</a:t>
            </a:r>
            <a:endParaRPr/>
          </a:p>
          <a:p>
            <a:pPr marL="457200" lvl="0" indent="-311150" algn="l" rtl="0">
              <a:spcBef>
                <a:spcPts val="0"/>
              </a:spcBef>
              <a:spcAft>
                <a:spcPts val="0"/>
              </a:spcAft>
              <a:buSzPts val="1300"/>
              <a:buChar char="●"/>
            </a:pPr>
            <a:r>
              <a:rPr lang="en"/>
              <a:t>ESPN </a:t>
            </a:r>
            <a:endParaRPr/>
          </a:p>
          <a:p>
            <a:pPr marL="914400" lvl="1" indent="-298450" algn="l" rtl="0">
              <a:spcBef>
                <a:spcPts val="0"/>
              </a:spcBef>
              <a:spcAft>
                <a:spcPts val="0"/>
              </a:spcAft>
              <a:buSzPts val="1100"/>
              <a:buChar char="○"/>
            </a:pPr>
            <a:r>
              <a:rPr lang="en"/>
              <a:t>Jenna Laine reporter</a:t>
            </a:r>
            <a:endParaRPr/>
          </a:p>
          <a:p>
            <a:pPr marL="457200" lvl="0" indent="-311150" algn="l" rtl="0">
              <a:spcBef>
                <a:spcPts val="0"/>
              </a:spcBef>
              <a:spcAft>
                <a:spcPts val="0"/>
              </a:spcAft>
              <a:buSzPts val="1300"/>
              <a:buChar char="●"/>
            </a:pPr>
            <a:r>
              <a:rPr lang="en"/>
              <a:t>Tampa Bay Times </a:t>
            </a:r>
            <a:endParaRPr/>
          </a:p>
          <a:p>
            <a:pPr marL="914400" lvl="1" indent="-298450" algn="l" rtl="0">
              <a:spcBef>
                <a:spcPts val="0"/>
              </a:spcBef>
              <a:spcAft>
                <a:spcPts val="0"/>
              </a:spcAft>
              <a:buSzPts val="1100"/>
              <a:buChar char="○"/>
            </a:pPr>
            <a:r>
              <a:rPr lang="en"/>
              <a:t>Mike Sherman deputy editor</a:t>
            </a:r>
            <a:endParaRPr/>
          </a:p>
          <a:p>
            <a:pPr marL="457200" lvl="0" indent="-311150" algn="l" rtl="0">
              <a:spcBef>
                <a:spcPts val="0"/>
              </a:spcBef>
              <a:spcAft>
                <a:spcPts val="0"/>
              </a:spcAft>
              <a:buSzPts val="1300"/>
              <a:buChar char="●"/>
            </a:pPr>
            <a:r>
              <a:rPr lang="en"/>
              <a:t>Sports Spectrum Podcast</a:t>
            </a:r>
            <a:endParaRPr/>
          </a:p>
          <a:p>
            <a:pPr marL="914400" lvl="1" indent="-298450" algn="l" rtl="0">
              <a:spcBef>
                <a:spcPts val="0"/>
              </a:spcBef>
              <a:spcAft>
                <a:spcPts val="0"/>
              </a:spcAft>
              <a:buSzPts val="1100"/>
              <a:buChar char="○"/>
            </a:pPr>
            <a:r>
              <a:rPr lang="en"/>
              <a:t>Casey Phillips reporter</a:t>
            </a:r>
            <a:endParaRPr/>
          </a:p>
          <a:p>
            <a:pPr marL="457200" lvl="0" indent="-311150" algn="l" rtl="0">
              <a:spcBef>
                <a:spcPts val="0"/>
              </a:spcBef>
              <a:spcAft>
                <a:spcPts val="0"/>
              </a:spcAft>
              <a:buSzPts val="1300"/>
              <a:buChar char="●"/>
            </a:pPr>
            <a:r>
              <a:rPr lang="en"/>
              <a:t>Sport Manias</a:t>
            </a:r>
            <a:endParaRPr/>
          </a:p>
          <a:p>
            <a:pPr marL="914400" lvl="1" indent="-298450" algn="l" rtl="0">
              <a:spcBef>
                <a:spcPts val="0"/>
              </a:spcBef>
              <a:spcAft>
                <a:spcPts val="0"/>
              </a:spcAft>
              <a:buSzPts val="1100"/>
              <a:buChar char="○"/>
            </a:pPr>
            <a:r>
              <a:rPr lang="en"/>
              <a:t>Scott Smith senior writer/editor </a:t>
            </a:r>
            <a:endParaRPr/>
          </a:p>
        </p:txBody>
      </p:sp>
      <p:sp>
        <p:nvSpPr>
          <p:cNvPr id="92" name="Google Shape;9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93" name="Google Shape;93;p16"/>
          <p:cNvPicPr preferRelativeResize="0"/>
          <p:nvPr/>
        </p:nvPicPr>
        <p:blipFill>
          <a:blip r:embed="rId3">
            <a:alphaModFix/>
          </a:blip>
          <a:stretch>
            <a:fillRect/>
          </a:stretch>
        </p:blipFill>
        <p:spPr>
          <a:xfrm>
            <a:off x="4094203" y="1345425"/>
            <a:ext cx="2167072" cy="979350"/>
          </a:xfrm>
          <a:prstGeom prst="rect">
            <a:avLst/>
          </a:prstGeom>
          <a:noFill/>
          <a:ln>
            <a:noFill/>
          </a:ln>
        </p:spPr>
      </p:pic>
      <p:pic>
        <p:nvPicPr>
          <p:cNvPr id="94" name="Google Shape;94;p16"/>
          <p:cNvPicPr preferRelativeResize="0"/>
          <p:nvPr/>
        </p:nvPicPr>
        <p:blipFill>
          <a:blip r:embed="rId4">
            <a:alphaModFix/>
          </a:blip>
          <a:stretch>
            <a:fillRect/>
          </a:stretch>
        </p:blipFill>
        <p:spPr>
          <a:xfrm>
            <a:off x="3516767" y="2324775"/>
            <a:ext cx="1530958" cy="787350"/>
          </a:xfrm>
          <a:prstGeom prst="rect">
            <a:avLst/>
          </a:prstGeom>
          <a:noFill/>
          <a:ln>
            <a:noFill/>
          </a:ln>
        </p:spPr>
      </p:pic>
      <p:pic>
        <p:nvPicPr>
          <p:cNvPr id="95" name="Google Shape;95;p16"/>
          <p:cNvPicPr preferRelativeResize="0"/>
          <p:nvPr/>
        </p:nvPicPr>
        <p:blipFill>
          <a:blip r:embed="rId5">
            <a:alphaModFix/>
          </a:blip>
          <a:stretch>
            <a:fillRect/>
          </a:stretch>
        </p:blipFill>
        <p:spPr>
          <a:xfrm>
            <a:off x="6331875" y="1345425"/>
            <a:ext cx="2259578" cy="2186042"/>
          </a:xfrm>
          <a:prstGeom prst="rect">
            <a:avLst/>
          </a:prstGeom>
          <a:noFill/>
          <a:ln>
            <a:noFill/>
          </a:ln>
        </p:spPr>
      </p:pic>
      <p:pic>
        <p:nvPicPr>
          <p:cNvPr id="96" name="Google Shape;96;p16"/>
          <p:cNvPicPr preferRelativeResize="0"/>
          <p:nvPr/>
        </p:nvPicPr>
        <p:blipFill>
          <a:blip r:embed="rId6">
            <a:alphaModFix/>
          </a:blip>
          <a:stretch>
            <a:fillRect/>
          </a:stretch>
        </p:blipFill>
        <p:spPr>
          <a:xfrm>
            <a:off x="6391212" y="3801296"/>
            <a:ext cx="2140900" cy="755925"/>
          </a:xfrm>
          <a:prstGeom prst="rect">
            <a:avLst/>
          </a:prstGeom>
          <a:noFill/>
          <a:ln>
            <a:noFill/>
          </a:ln>
        </p:spPr>
      </p:pic>
      <p:pic>
        <p:nvPicPr>
          <p:cNvPr id="97" name="Google Shape;97;p16"/>
          <p:cNvPicPr preferRelativeResize="0"/>
          <p:nvPr/>
        </p:nvPicPr>
        <p:blipFill>
          <a:blip r:embed="rId7">
            <a:alphaModFix/>
          </a:blip>
          <a:stretch>
            <a:fillRect/>
          </a:stretch>
        </p:blipFill>
        <p:spPr>
          <a:xfrm>
            <a:off x="3384050" y="3174700"/>
            <a:ext cx="2666276" cy="1488525"/>
          </a:xfrm>
          <a:prstGeom prst="rect">
            <a:avLst/>
          </a:prstGeom>
          <a:noFill/>
          <a:ln>
            <a:noFill/>
          </a:ln>
        </p:spPr>
      </p:pic>
      <p:pic>
        <p:nvPicPr>
          <p:cNvPr id="98" name="Google Shape;98;p16"/>
          <p:cNvPicPr preferRelativeResize="0"/>
          <p:nvPr/>
        </p:nvPicPr>
        <p:blipFill>
          <a:blip r:embed="rId8">
            <a:alphaModFix/>
          </a:blip>
          <a:stretch>
            <a:fillRect/>
          </a:stretch>
        </p:blipFill>
        <p:spPr>
          <a:xfrm>
            <a:off x="5705500" y="4563175"/>
            <a:ext cx="2885951" cy="593700"/>
          </a:xfrm>
          <a:prstGeom prst="rect">
            <a:avLst/>
          </a:prstGeom>
          <a:noFill/>
          <a:ln>
            <a:noFill/>
          </a:ln>
        </p:spPr>
      </p:pic>
      <p:pic>
        <p:nvPicPr>
          <p:cNvPr id="99" name="Google Shape;99;p16"/>
          <p:cNvPicPr preferRelativeResize="0"/>
          <p:nvPr/>
        </p:nvPicPr>
        <p:blipFill>
          <a:blip r:embed="rId9">
            <a:alphaModFix/>
          </a:blip>
          <a:stretch>
            <a:fillRect/>
          </a:stretch>
        </p:blipFill>
        <p:spPr>
          <a:xfrm>
            <a:off x="7578076" y="88275"/>
            <a:ext cx="1322250" cy="1143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a:spLocks noGrp="1"/>
          </p:cNvSpPr>
          <p:nvPr>
            <p:ph type="title"/>
          </p:nvPr>
        </p:nvSpPr>
        <p:spPr>
          <a:xfrm>
            <a:off x="311725" y="103675"/>
            <a:ext cx="3127500" cy="1764900"/>
          </a:xfrm>
          <a:prstGeom prst="rect">
            <a:avLst/>
          </a:prstGeom>
          <a:solidFill>
            <a:srgbClr val="A61C00"/>
          </a:solidFill>
        </p:spPr>
        <p:txBody>
          <a:bodyPr spcFirstLastPara="1" wrap="square" lIns="91425" tIns="91425" rIns="91425" bIns="91425" anchor="t" anchorCtr="0">
            <a:noAutofit/>
          </a:bodyPr>
          <a:lstStyle/>
          <a:p>
            <a:pPr marL="0" lvl="0" indent="0" algn="l" rtl="0">
              <a:spcBef>
                <a:spcPts val="0"/>
              </a:spcBef>
              <a:spcAft>
                <a:spcPts val="0"/>
              </a:spcAft>
              <a:buNone/>
            </a:pPr>
            <a:r>
              <a:rPr lang="en" sz="2700"/>
              <a:t>Summary of a PR campaign-</a:t>
            </a:r>
            <a:endParaRPr sz="2700"/>
          </a:p>
          <a:p>
            <a:pPr marL="0" lvl="0" indent="0" algn="l" rtl="0">
              <a:spcBef>
                <a:spcPts val="0"/>
              </a:spcBef>
              <a:spcAft>
                <a:spcPts val="0"/>
              </a:spcAft>
              <a:buNone/>
            </a:pPr>
            <a:r>
              <a:rPr lang="en" sz="2700"/>
              <a:t>individual player Tom Brady</a:t>
            </a:r>
            <a:endParaRPr sz="2700"/>
          </a:p>
        </p:txBody>
      </p:sp>
      <p:sp>
        <p:nvSpPr>
          <p:cNvPr id="105" name="Google Shape;10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106" name="Google Shape;106;p17"/>
          <p:cNvSpPr txBox="1"/>
          <p:nvPr/>
        </p:nvSpPr>
        <p:spPr>
          <a:xfrm>
            <a:off x="3965100" y="235400"/>
            <a:ext cx="5055900" cy="47229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Roboto"/>
              <a:buChar char="●"/>
            </a:pPr>
            <a:r>
              <a:rPr lang="en" b="1">
                <a:latin typeface="Roboto"/>
                <a:ea typeface="Roboto"/>
                <a:cs typeface="Roboto"/>
                <a:sym typeface="Roboto"/>
              </a:rPr>
              <a:t>The GOAT is here. Tom Brady signs with the Bucs</a:t>
            </a:r>
            <a:endParaRPr b="1">
              <a:latin typeface="Roboto"/>
              <a:ea typeface="Roboto"/>
              <a:cs typeface="Roboto"/>
              <a:sym typeface="Roboto"/>
            </a:endParaRPr>
          </a:p>
          <a:p>
            <a:pPr marL="457200" lvl="0" indent="-317500" algn="l" rtl="0">
              <a:spcBef>
                <a:spcPts val="0"/>
              </a:spcBef>
              <a:spcAft>
                <a:spcPts val="0"/>
              </a:spcAft>
              <a:buSzPts val="1400"/>
              <a:buFont typeface="Roboto"/>
              <a:buChar char="●"/>
            </a:pPr>
            <a:r>
              <a:rPr lang="en" b="1">
                <a:latin typeface="Roboto"/>
                <a:ea typeface="Roboto"/>
                <a:cs typeface="Roboto"/>
                <a:sym typeface="Roboto"/>
              </a:rPr>
              <a:t>Numerous articles flooded the media with the news based on Bucs press releases </a:t>
            </a:r>
            <a:endParaRPr b="1">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a:latin typeface="Roboto"/>
                <a:ea typeface="Roboto"/>
                <a:cs typeface="Roboto"/>
                <a:sym typeface="Roboto"/>
              </a:rPr>
              <a:t>Links to example articles/press releases:</a:t>
            </a:r>
            <a:endParaRPr sz="1000">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u="sng">
                <a:solidFill>
                  <a:schemeClr val="hlink"/>
                </a:solidFill>
                <a:latin typeface="Roboto"/>
                <a:ea typeface="Roboto"/>
                <a:cs typeface="Roboto"/>
                <a:sym typeface="Roboto"/>
                <a:hlinkClick r:id="rId3"/>
              </a:rPr>
              <a:t>https://www.buccaneers.com/media/press-releases</a:t>
            </a:r>
            <a:endParaRPr sz="1000">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u="sng">
                <a:solidFill>
                  <a:schemeClr val="hlink"/>
                </a:solidFill>
                <a:latin typeface="Roboto"/>
                <a:ea typeface="Roboto"/>
                <a:cs typeface="Roboto"/>
                <a:sym typeface="Roboto"/>
                <a:hlinkClick r:id="rId4"/>
              </a:rPr>
              <a:t>https://www.buccaneers.com/news/tom-brady-qb-buccaneers-free-agency-roster-move</a:t>
            </a:r>
            <a:endParaRPr sz="1000">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u="sng">
                <a:solidFill>
                  <a:schemeClr val="hlink"/>
                </a:solidFill>
                <a:latin typeface="Roboto"/>
                <a:ea typeface="Roboto"/>
                <a:cs typeface="Roboto"/>
                <a:sym typeface="Roboto"/>
                <a:hlinkClick r:id="rId5"/>
              </a:rPr>
              <a:t>https://touchdownwire.usatoday.com/2020/03/20/brady-buccaneers-make-it-official/</a:t>
            </a:r>
            <a:endParaRPr sz="1000">
              <a:latin typeface="Roboto"/>
              <a:ea typeface="Roboto"/>
              <a:cs typeface="Roboto"/>
              <a:sym typeface="Roboto"/>
            </a:endParaRPr>
          </a:p>
          <a:p>
            <a:pPr marL="457200" lvl="0" indent="-317500" algn="l" rtl="0">
              <a:spcBef>
                <a:spcPts val="0"/>
              </a:spcBef>
              <a:spcAft>
                <a:spcPts val="0"/>
              </a:spcAft>
              <a:buSzPts val="1400"/>
              <a:buFont typeface="Roboto"/>
              <a:buChar char="●"/>
            </a:pPr>
            <a:r>
              <a:rPr lang="en" b="1">
                <a:latin typeface="Roboto"/>
                <a:ea typeface="Roboto"/>
                <a:cs typeface="Roboto"/>
                <a:sym typeface="Roboto"/>
              </a:rPr>
              <a:t>Press conferences held/video posted</a:t>
            </a:r>
            <a:endParaRPr b="1">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a:latin typeface="Roboto"/>
                <a:ea typeface="Roboto"/>
                <a:cs typeface="Roboto"/>
                <a:sym typeface="Roboto"/>
              </a:rPr>
              <a:t>Example:</a:t>
            </a:r>
            <a:r>
              <a:rPr lang="en" sz="1000" u="sng">
                <a:solidFill>
                  <a:schemeClr val="hlink"/>
                </a:solidFill>
                <a:latin typeface="Roboto"/>
                <a:ea typeface="Roboto"/>
                <a:cs typeface="Roboto"/>
                <a:sym typeface="Roboto"/>
                <a:hlinkClick r:id="rId6"/>
              </a:rPr>
              <a:t>https://www.buccaneers.com/video/tom-brady-breaking-news-tampa-bay-bucs-free-agency-2020</a:t>
            </a:r>
            <a:endParaRPr sz="1000">
              <a:latin typeface="Roboto"/>
              <a:ea typeface="Roboto"/>
              <a:cs typeface="Roboto"/>
              <a:sym typeface="Roboto"/>
            </a:endParaRPr>
          </a:p>
          <a:p>
            <a:pPr marL="457200" lvl="0" indent="-317500" algn="l" rtl="0">
              <a:spcBef>
                <a:spcPts val="0"/>
              </a:spcBef>
              <a:spcAft>
                <a:spcPts val="0"/>
              </a:spcAft>
              <a:buSzPts val="1400"/>
              <a:buFont typeface="Roboto"/>
              <a:buChar char="●"/>
            </a:pPr>
            <a:r>
              <a:rPr lang="en" b="1">
                <a:latin typeface="Roboto"/>
                <a:ea typeface="Roboto"/>
                <a:cs typeface="Roboto"/>
                <a:sym typeface="Roboto"/>
              </a:rPr>
              <a:t>Conference Call recorded and shared</a:t>
            </a:r>
            <a:endParaRPr b="1">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a:latin typeface="Roboto"/>
                <a:ea typeface="Roboto"/>
                <a:cs typeface="Roboto"/>
                <a:sym typeface="Roboto"/>
              </a:rPr>
              <a:t>Example:</a:t>
            </a:r>
            <a:r>
              <a:rPr lang="en" sz="1000" u="sng">
                <a:solidFill>
                  <a:schemeClr val="hlink"/>
                </a:solidFill>
                <a:latin typeface="Roboto"/>
                <a:ea typeface="Roboto"/>
                <a:cs typeface="Roboto"/>
                <a:sym typeface="Roboto"/>
                <a:hlinkClick r:id="rId7"/>
              </a:rPr>
              <a:t>https://www.buccaneers.com/video/tom-brady-bucs-qb-conference-call-free-agency</a:t>
            </a:r>
            <a:endParaRPr sz="1000">
              <a:solidFill>
                <a:schemeClr val="accent2"/>
              </a:solidFill>
              <a:latin typeface="Roboto"/>
              <a:ea typeface="Roboto"/>
              <a:cs typeface="Roboto"/>
              <a:sym typeface="Roboto"/>
            </a:endParaRPr>
          </a:p>
          <a:p>
            <a:pPr marL="0" lvl="0" indent="0" algn="l" rtl="0">
              <a:spcBef>
                <a:spcPts val="0"/>
              </a:spcBef>
              <a:spcAft>
                <a:spcPts val="0"/>
              </a:spcAft>
              <a:buNone/>
            </a:pPr>
            <a:endParaRPr sz="1000">
              <a:solidFill>
                <a:schemeClr val="accent2"/>
              </a:solidFill>
              <a:latin typeface="Roboto"/>
              <a:ea typeface="Roboto"/>
              <a:cs typeface="Roboto"/>
              <a:sym typeface="Roboto"/>
            </a:endParaRPr>
          </a:p>
          <a:p>
            <a:pPr marL="457200" lvl="0" indent="-317500" algn="l" rtl="0">
              <a:spcBef>
                <a:spcPts val="0"/>
              </a:spcBef>
              <a:spcAft>
                <a:spcPts val="0"/>
              </a:spcAft>
              <a:buSzPts val="1400"/>
              <a:buFont typeface="Roboto"/>
              <a:buChar char="●"/>
            </a:pPr>
            <a:r>
              <a:rPr lang="en" b="1">
                <a:latin typeface="Roboto"/>
                <a:ea typeface="Roboto"/>
                <a:cs typeface="Roboto"/>
                <a:sym typeface="Roboto"/>
              </a:rPr>
              <a:t>Social media posts</a:t>
            </a:r>
            <a:endParaRPr b="1">
              <a:latin typeface="Roboto"/>
              <a:ea typeface="Roboto"/>
              <a:cs typeface="Roboto"/>
              <a:sym typeface="Roboto"/>
            </a:endParaRPr>
          </a:p>
          <a:p>
            <a:pPr marL="914400" lvl="1" indent="-317500" algn="l" rtl="0">
              <a:spcBef>
                <a:spcPts val="0"/>
              </a:spcBef>
              <a:spcAft>
                <a:spcPts val="0"/>
              </a:spcAft>
              <a:buSzPts val="1400"/>
              <a:buFont typeface="Roboto"/>
              <a:buChar char="○"/>
            </a:pPr>
            <a:r>
              <a:rPr lang="en">
                <a:latin typeface="Roboto"/>
                <a:ea typeface="Roboto"/>
                <a:cs typeface="Roboto"/>
                <a:sym typeface="Roboto"/>
              </a:rPr>
              <a:t>Bucs and Brady posted on Instagram</a:t>
            </a:r>
            <a:endParaRPr>
              <a:latin typeface="Roboto"/>
              <a:ea typeface="Roboto"/>
              <a:cs typeface="Roboto"/>
              <a:sym typeface="Roboto"/>
            </a:endParaRPr>
          </a:p>
          <a:p>
            <a:pPr marL="457200" lvl="0" indent="-317500" algn="l" rtl="0">
              <a:spcBef>
                <a:spcPts val="0"/>
              </a:spcBef>
              <a:spcAft>
                <a:spcPts val="0"/>
              </a:spcAft>
              <a:buSzPts val="1400"/>
              <a:buFont typeface="Roboto"/>
              <a:buChar char="●"/>
            </a:pPr>
            <a:r>
              <a:rPr lang="en" b="1">
                <a:latin typeface="Roboto"/>
                <a:ea typeface="Roboto"/>
                <a:cs typeface="Roboto"/>
                <a:sym typeface="Roboto"/>
              </a:rPr>
              <a:t>Photography session </a:t>
            </a:r>
            <a:endParaRPr b="1">
              <a:latin typeface="Roboto"/>
              <a:ea typeface="Roboto"/>
              <a:cs typeface="Roboto"/>
              <a:sym typeface="Roboto"/>
            </a:endParaRPr>
          </a:p>
          <a:p>
            <a:pPr marL="914400" lvl="1" indent="-292100" algn="l" rtl="0">
              <a:spcBef>
                <a:spcPts val="0"/>
              </a:spcBef>
              <a:spcAft>
                <a:spcPts val="0"/>
              </a:spcAft>
              <a:buSzPts val="1000"/>
              <a:buFont typeface="Roboto"/>
              <a:buChar char="○"/>
            </a:pPr>
            <a:r>
              <a:rPr lang="en" sz="1000" u="sng">
                <a:solidFill>
                  <a:schemeClr val="hlink"/>
                </a:solidFill>
                <a:latin typeface="Roboto"/>
                <a:ea typeface="Roboto"/>
                <a:cs typeface="Roboto"/>
                <a:sym typeface="Roboto"/>
                <a:hlinkClick r:id="rId8"/>
              </a:rPr>
              <a:t>https://mattmayphotography.com/1843-tom-brady-for-the-tampa-bay-buccaneers/</a:t>
            </a:r>
            <a:endParaRPr sz="1000">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457200" lvl="0" indent="-273050" algn="l" rtl="0">
              <a:lnSpc>
                <a:spcPct val="115000"/>
              </a:lnSpc>
              <a:spcBef>
                <a:spcPts val="0"/>
              </a:spcBef>
              <a:spcAft>
                <a:spcPts val="0"/>
              </a:spcAft>
              <a:buClr>
                <a:schemeClr val="accent2"/>
              </a:buClr>
              <a:buSzPts val="700"/>
              <a:buFont typeface="Roboto"/>
              <a:buChar char="●"/>
            </a:pPr>
            <a:endParaRPr sz="700">
              <a:solidFill>
                <a:schemeClr val="accent2"/>
              </a:solidFill>
              <a:latin typeface="Roboto"/>
              <a:ea typeface="Roboto"/>
              <a:cs typeface="Roboto"/>
              <a:sym typeface="Roboto"/>
            </a:endParaRPr>
          </a:p>
          <a:p>
            <a:pPr marL="0" lvl="0" indent="0" algn="l" rtl="0">
              <a:lnSpc>
                <a:spcPct val="115000"/>
              </a:lnSpc>
              <a:spcBef>
                <a:spcPts val="1600"/>
              </a:spcBef>
              <a:spcAft>
                <a:spcPts val="0"/>
              </a:spcAft>
              <a:buNone/>
            </a:pPr>
            <a:endParaRPr sz="700">
              <a:solidFill>
                <a:schemeClr val="accent2"/>
              </a:solidFill>
              <a:latin typeface="Roboto"/>
              <a:ea typeface="Roboto"/>
              <a:cs typeface="Roboto"/>
              <a:sym typeface="Roboto"/>
            </a:endParaRPr>
          </a:p>
          <a:p>
            <a:pPr marL="0" lvl="0" indent="0" algn="l" rtl="0">
              <a:spcBef>
                <a:spcPts val="1600"/>
              </a:spcBef>
              <a:spcAft>
                <a:spcPts val="0"/>
              </a:spcAft>
              <a:buNone/>
            </a:pPr>
            <a:endParaRPr>
              <a:latin typeface="Roboto"/>
              <a:ea typeface="Roboto"/>
              <a:cs typeface="Roboto"/>
              <a:sym typeface="Roboto"/>
            </a:endParaRPr>
          </a:p>
        </p:txBody>
      </p:sp>
      <p:pic>
        <p:nvPicPr>
          <p:cNvPr id="107" name="Google Shape;107;p17"/>
          <p:cNvPicPr preferRelativeResize="0"/>
          <p:nvPr/>
        </p:nvPicPr>
        <p:blipFill>
          <a:blip r:embed="rId9">
            <a:alphaModFix/>
          </a:blip>
          <a:stretch>
            <a:fillRect/>
          </a:stretch>
        </p:blipFill>
        <p:spPr>
          <a:xfrm>
            <a:off x="1199075" y="3484475"/>
            <a:ext cx="2565049" cy="1659025"/>
          </a:xfrm>
          <a:prstGeom prst="rect">
            <a:avLst/>
          </a:prstGeom>
          <a:noFill/>
          <a:ln>
            <a:noFill/>
          </a:ln>
        </p:spPr>
      </p:pic>
      <p:pic>
        <p:nvPicPr>
          <p:cNvPr id="108" name="Google Shape;108;p17"/>
          <p:cNvPicPr preferRelativeResize="0"/>
          <p:nvPr/>
        </p:nvPicPr>
        <p:blipFill>
          <a:blip r:embed="rId10">
            <a:alphaModFix/>
          </a:blip>
          <a:stretch>
            <a:fillRect/>
          </a:stretch>
        </p:blipFill>
        <p:spPr>
          <a:xfrm>
            <a:off x="61600" y="1868575"/>
            <a:ext cx="1626626" cy="2162725"/>
          </a:xfrm>
          <a:prstGeom prst="rect">
            <a:avLst/>
          </a:prstGeom>
          <a:noFill/>
          <a:ln>
            <a:noFill/>
          </a:ln>
        </p:spPr>
      </p:pic>
      <p:pic>
        <p:nvPicPr>
          <p:cNvPr id="109" name="Google Shape;109;p17"/>
          <p:cNvPicPr preferRelativeResize="0"/>
          <p:nvPr/>
        </p:nvPicPr>
        <p:blipFill>
          <a:blip r:embed="rId11">
            <a:alphaModFix/>
          </a:blip>
          <a:stretch>
            <a:fillRect/>
          </a:stretch>
        </p:blipFill>
        <p:spPr>
          <a:xfrm>
            <a:off x="1758075" y="1977525"/>
            <a:ext cx="1804250" cy="1398001"/>
          </a:xfrm>
          <a:prstGeom prst="rect">
            <a:avLst/>
          </a:prstGeom>
          <a:noFill/>
          <a:ln>
            <a:noFill/>
          </a:ln>
        </p:spPr>
      </p:pic>
      <p:pic>
        <p:nvPicPr>
          <p:cNvPr id="110" name="Google Shape;110;p17"/>
          <p:cNvPicPr preferRelativeResize="0"/>
          <p:nvPr/>
        </p:nvPicPr>
        <p:blipFill>
          <a:blip r:embed="rId12">
            <a:alphaModFix/>
          </a:blip>
          <a:stretch>
            <a:fillRect/>
          </a:stretch>
        </p:blipFill>
        <p:spPr>
          <a:xfrm>
            <a:off x="7601724" y="2316775"/>
            <a:ext cx="1492850" cy="861250"/>
          </a:xfrm>
          <a:prstGeom prst="rect">
            <a:avLst/>
          </a:prstGeom>
          <a:noFill/>
          <a:ln>
            <a:noFill/>
          </a:ln>
        </p:spPr>
      </p:pic>
      <p:pic>
        <p:nvPicPr>
          <p:cNvPr id="111" name="Google Shape;111;p17"/>
          <p:cNvPicPr preferRelativeResize="0"/>
          <p:nvPr/>
        </p:nvPicPr>
        <p:blipFill>
          <a:blip r:embed="rId13">
            <a:alphaModFix/>
          </a:blip>
          <a:stretch>
            <a:fillRect/>
          </a:stretch>
        </p:blipFill>
        <p:spPr>
          <a:xfrm>
            <a:off x="7964175" y="4163772"/>
            <a:ext cx="1056975" cy="937275"/>
          </a:xfrm>
          <a:prstGeom prst="rect">
            <a:avLst/>
          </a:prstGeom>
          <a:noFill/>
          <a:ln>
            <a:noFill/>
          </a:ln>
        </p:spPr>
      </p:pic>
      <p:pic>
        <p:nvPicPr>
          <p:cNvPr id="112" name="Google Shape;112;p17"/>
          <p:cNvPicPr preferRelativeResize="0"/>
          <p:nvPr/>
        </p:nvPicPr>
        <p:blipFill>
          <a:blip r:embed="rId14">
            <a:alphaModFix/>
          </a:blip>
          <a:stretch>
            <a:fillRect/>
          </a:stretch>
        </p:blipFill>
        <p:spPr>
          <a:xfrm>
            <a:off x="3806925" y="4163775"/>
            <a:ext cx="1541251" cy="893050"/>
          </a:xfrm>
          <a:prstGeom prst="rect">
            <a:avLst/>
          </a:prstGeom>
          <a:noFill/>
          <a:ln>
            <a:noFill/>
          </a:ln>
        </p:spPr>
      </p:pic>
      <p:pic>
        <p:nvPicPr>
          <p:cNvPr id="113" name="Google Shape;113;p17"/>
          <p:cNvPicPr preferRelativeResize="0"/>
          <p:nvPr/>
        </p:nvPicPr>
        <p:blipFill>
          <a:blip r:embed="rId15">
            <a:alphaModFix/>
          </a:blip>
          <a:stretch>
            <a:fillRect/>
          </a:stretch>
        </p:blipFill>
        <p:spPr>
          <a:xfrm>
            <a:off x="6231100" y="4168324"/>
            <a:ext cx="1687075" cy="937275"/>
          </a:xfrm>
          <a:prstGeom prst="rect">
            <a:avLst/>
          </a:prstGeom>
          <a:noFill/>
          <a:ln>
            <a:noFill/>
          </a:ln>
        </p:spPr>
      </p:pic>
      <p:pic>
        <p:nvPicPr>
          <p:cNvPr id="114" name="Google Shape;114;p17"/>
          <p:cNvPicPr preferRelativeResize="0"/>
          <p:nvPr/>
        </p:nvPicPr>
        <p:blipFill>
          <a:blip r:embed="rId16">
            <a:alphaModFix/>
          </a:blip>
          <a:stretch>
            <a:fillRect/>
          </a:stretch>
        </p:blipFill>
        <p:spPr>
          <a:xfrm>
            <a:off x="5390975" y="4119575"/>
            <a:ext cx="794125" cy="9814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8"/>
          <p:cNvSpPr txBox="1"/>
          <p:nvPr/>
        </p:nvSpPr>
        <p:spPr>
          <a:xfrm>
            <a:off x="4200500" y="1848200"/>
            <a:ext cx="4820700" cy="32952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Roboto"/>
              <a:buChar char="●"/>
            </a:pPr>
            <a:r>
              <a:rPr lang="en" sz="1200"/>
              <a:t>Instagram </a:t>
            </a:r>
            <a:r>
              <a:rPr lang="en" sz="1200" u="sng">
                <a:solidFill>
                  <a:srgbClr val="1155CC"/>
                </a:solidFill>
                <a:hlinkClick r:id="rId3">
                  <a:extLst>
                    <a:ext uri="{A12FA001-AC4F-418D-AE19-62706E023703}">
                      <ahyp:hlinkClr xmlns:ahyp="http://schemas.microsoft.com/office/drawing/2018/hyperlinkcolor" val="tx"/>
                    </a:ext>
                  </a:extLst>
                </a:hlinkClick>
              </a:rPr>
              <a:t>https://www.instagram.com/buccaneers/</a:t>
            </a: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a:p>
            <a:pPr marL="457200" lvl="0" indent="-304800" algn="l" rtl="0">
              <a:lnSpc>
                <a:spcPct val="115000"/>
              </a:lnSpc>
              <a:spcBef>
                <a:spcPts val="0"/>
              </a:spcBef>
              <a:spcAft>
                <a:spcPts val="0"/>
              </a:spcAft>
              <a:buClr>
                <a:schemeClr val="dk2"/>
              </a:buClr>
              <a:buSzPts val="1200"/>
              <a:buFont typeface="Roboto"/>
              <a:buChar char="●"/>
            </a:pPr>
            <a:r>
              <a:rPr lang="en" sz="1200"/>
              <a:t>YouTube </a:t>
            </a:r>
            <a:endParaRPr sz="1200"/>
          </a:p>
          <a:p>
            <a:pPr marL="0" lvl="0" indent="0" algn="l" rtl="0">
              <a:lnSpc>
                <a:spcPct val="115000"/>
              </a:lnSpc>
              <a:spcBef>
                <a:spcPts val="0"/>
              </a:spcBef>
              <a:spcAft>
                <a:spcPts val="0"/>
              </a:spcAft>
              <a:buNone/>
            </a:pPr>
            <a:r>
              <a:rPr lang="en" sz="1200" u="sng">
                <a:solidFill>
                  <a:srgbClr val="1155CC"/>
                </a:solidFill>
                <a:hlinkClick r:id="rId4">
                  <a:extLst>
                    <a:ext uri="{A12FA001-AC4F-418D-AE19-62706E023703}">
                      <ahyp:hlinkClr xmlns:ahyp="http://schemas.microsoft.com/office/drawing/2018/hyperlinkcolor" val="tx"/>
                    </a:ext>
                  </a:extLst>
                </a:hlinkClick>
              </a:rPr>
              <a:t>https://www.youtube.com/c/tbbuccaneers</a:t>
            </a:r>
            <a:endParaRPr sz="1200"/>
          </a:p>
          <a:p>
            <a:pPr marL="0" lvl="0" indent="0" algn="l" rtl="0">
              <a:lnSpc>
                <a:spcPct val="115000"/>
              </a:lnSpc>
              <a:spcBef>
                <a:spcPts val="0"/>
              </a:spcBef>
              <a:spcAft>
                <a:spcPts val="0"/>
              </a:spcAft>
              <a:buNone/>
            </a:pPr>
            <a:endParaRPr sz="1200"/>
          </a:p>
          <a:p>
            <a:pPr marL="457200" lvl="0" indent="-304800" algn="l" rtl="0">
              <a:lnSpc>
                <a:spcPct val="115000"/>
              </a:lnSpc>
              <a:spcBef>
                <a:spcPts val="0"/>
              </a:spcBef>
              <a:spcAft>
                <a:spcPts val="0"/>
              </a:spcAft>
              <a:buClr>
                <a:schemeClr val="dk2"/>
              </a:buClr>
              <a:buSzPts val="1200"/>
              <a:buFont typeface="Roboto"/>
              <a:buChar char="●"/>
            </a:pPr>
            <a:r>
              <a:rPr lang="en" sz="1200"/>
              <a:t>Podcasts on demand</a:t>
            </a:r>
            <a:endParaRPr sz="1200"/>
          </a:p>
          <a:p>
            <a:pPr marL="0" lvl="0" indent="0" algn="l" rtl="0">
              <a:lnSpc>
                <a:spcPct val="115000"/>
              </a:lnSpc>
              <a:spcBef>
                <a:spcPts val="0"/>
              </a:spcBef>
              <a:spcAft>
                <a:spcPts val="0"/>
              </a:spcAft>
              <a:buNone/>
            </a:pPr>
            <a:r>
              <a:rPr lang="en" sz="1200" u="sng">
                <a:solidFill>
                  <a:srgbClr val="1155CC"/>
                </a:solidFill>
              </a:rPr>
              <a:t>https://www.buccaneers.com/podcast/</a:t>
            </a:r>
            <a:endParaRPr sz="1200"/>
          </a:p>
          <a:p>
            <a:pPr marL="0" lvl="0" indent="0" algn="l" rtl="0">
              <a:lnSpc>
                <a:spcPct val="115000"/>
              </a:lnSpc>
              <a:spcBef>
                <a:spcPts val="0"/>
              </a:spcBef>
              <a:spcAft>
                <a:spcPts val="0"/>
              </a:spcAft>
              <a:buNone/>
            </a:pPr>
            <a:endParaRPr sz="1200">
              <a:solidFill>
                <a:schemeClr val="dk2"/>
              </a:solidFill>
              <a:latin typeface="Roboto"/>
              <a:ea typeface="Roboto"/>
              <a:cs typeface="Roboto"/>
              <a:sym typeface="Roboto"/>
            </a:endParaRPr>
          </a:p>
        </p:txBody>
      </p:sp>
      <p:sp>
        <p:nvSpPr>
          <p:cNvPr id="120" name="Google Shape;120;p18"/>
          <p:cNvSpPr txBox="1">
            <a:spLocks noGrp="1"/>
          </p:cNvSpPr>
          <p:nvPr>
            <p:ph type="title"/>
          </p:nvPr>
        </p:nvSpPr>
        <p:spPr>
          <a:xfrm>
            <a:off x="311700" y="313075"/>
            <a:ext cx="8520600" cy="623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Effective Social Media Use Examples </a:t>
            </a:r>
            <a:endParaRPr/>
          </a:p>
        </p:txBody>
      </p:sp>
      <p:sp>
        <p:nvSpPr>
          <p:cNvPr id="121" name="Google Shape;121;p18"/>
          <p:cNvSpPr txBox="1">
            <a:spLocks noGrp="1"/>
          </p:cNvSpPr>
          <p:nvPr>
            <p:ph type="body" idx="1"/>
          </p:nvPr>
        </p:nvSpPr>
        <p:spPr>
          <a:xfrm>
            <a:off x="110350" y="1848200"/>
            <a:ext cx="3999900" cy="30762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Font typeface="Arial"/>
              <a:buChar char="●"/>
            </a:pPr>
            <a:r>
              <a:rPr lang="en" sz="1200">
                <a:solidFill>
                  <a:srgbClr val="000000"/>
                </a:solidFill>
                <a:latin typeface="Arial"/>
                <a:ea typeface="Arial"/>
                <a:cs typeface="Arial"/>
                <a:sym typeface="Arial"/>
              </a:rPr>
              <a:t>Twitter </a:t>
            </a:r>
            <a:r>
              <a:rPr lang="en" sz="12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https://twitter.com/Buccaneers</a:t>
            </a:r>
            <a:endParaRPr sz="1200">
              <a:solidFill>
                <a:srgbClr val="000000"/>
              </a:solidFill>
              <a:latin typeface="Arial"/>
              <a:ea typeface="Arial"/>
              <a:cs typeface="Arial"/>
              <a:sym typeface="Arial"/>
            </a:endParaRPr>
          </a:p>
          <a:p>
            <a:pPr marL="0" lvl="0" indent="0" algn="l" rtl="0">
              <a:spcBef>
                <a:spcPts val="1600"/>
              </a:spcBef>
              <a:spcAft>
                <a:spcPts val="0"/>
              </a:spcAft>
              <a:buNone/>
            </a:pPr>
            <a:endParaRPr sz="1200">
              <a:solidFill>
                <a:srgbClr val="000000"/>
              </a:solidFill>
              <a:latin typeface="Arial"/>
              <a:ea typeface="Arial"/>
              <a:cs typeface="Arial"/>
              <a:sym typeface="Arial"/>
            </a:endParaRPr>
          </a:p>
          <a:p>
            <a:pPr marL="0" lvl="0" indent="0" algn="l" rtl="0">
              <a:spcBef>
                <a:spcPts val="1600"/>
              </a:spcBef>
              <a:spcAft>
                <a:spcPts val="0"/>
              </a:spcAft>
              <a:buNone/>
            </a:pPr>
            <a:endParaRPr sz="1200">
              <a:solidFill>
                <a:srgbClr val="000000"/>
              </a:solidFill>
              <a:latin typeface="Arial"/>
              <a:ea typeface="Arial"/>
              <a:cs typeface="Arial"/>
              <a:sym typeface="Arial"/>
            </a:endParaRPr>
          </a:p>
          <a:p>
            <a:pPr marL="457200" lvl="0" indent="0" algn="l" rtl="0">
              <a:spcBef>
                <a:spcPts val="0"/>
              </a:spcBef>
              <a:spcAft>
                <a:spcPts val="0"/>
              </a:spcAft>
              <a:buNone/>
            </a:pPr>
            <a:endParaRPr sz="1200">
              <a:solidFill>
                <a:srgbClr val="000000"/>
              </a:solidFill>
              <a:latin typeface="Arial"/>
              <a:ea typeface="Arial"/>
              <a:cs typeface="Arial"/>
              <a:sym typeface="Arial"/>
            </a:endParaRPr>
          </a:p>
          <a:p>
            <a:pPr marL="457200" lvl="0" indent="0" algn="l" rtl="0">
              <a:spcBef>
                <a:spcPts val="0"/>
              </a:spcBef>
              <a:spcAft>
                <a:spcPts val="0"/>
              </a:spcAft>
              <a:buNone/>
            </a:pPr>
            <a:endParaRPr sz="1200">
              <a:solidFill>
                <a:srgbClr val="000000"/>
              </a:solidFill>
              <a:latin typeface="Arial"/>
              <a:ea typeface="Arial"/>
              <a:cs typeface="Arial"/>
              <a:sym typeface="Arial"/>
            </a:endParaRPr>
          </a:p>
          <a:p>
            <a:pPr marL="457200" lvl="0" indent="0" algn="l" rtl="0">
              <a:spcBef>
                <a:spcPts val="0"/>
              </a:spcBef>
              <a:spcAft>
                <a:spcPts val="0"/>
              </a:spcAft>
              <a:buNone/>
            </a:pPr>
            <a:endParaRPr sz="1200">
              <a:solidFill>
                <a:srgbClr val="000000"/>
              </a:solidFill>
              <a:latin typeface="Arial"/>
              <a:ea typeface="Arial"/>
              <a:cs typeface="Arial"/>
              <a:sym typeface="Arial"/>
            </a:endParaRPr>
          </a:p>
          <a:p>
            <a:pPr marL="457200" lvl="0" indent="-304800" algn="l" rtl="0">
              <a:spcBef>
                <a:spcPts val="0"/>
              </a:spcBef>
              <a:spcAft>
                <a:spcPts val="0"/>
              </a:spcAft>
              <a:buSzPts val="1200"/>
              <a:buFont typeface="Arial"/>
              <a:buChar char="●"/>
            </a:pPr>
            <a:r>
              <a:rPr lang="en" sz="1200">
                <a:solidFill>
                  <a:srgbClr val="000000"/>
                </a:solidFill>
                <a:latin typeface="Arial"/>
                <a:ea typeface="Arial"/>
                <a:cs typeface="Arial"/>
                <a:sym typeface="Arial"/>
              </a:rPr>
              <a:t>Facebook </a:t>
            </a:r>
            <a:r>
              <a:rPr lang="en" sz="12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https://www.facebook.com/tampabaybuccaneers</a:t>
            </a: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a:solidFill>
                <a:srgbClr val="000000"/>
              </a:solidFill>
              <a:latin typeface="Arial"/>
              <a:ea typeface="Arial"/>
              <a:cs typeface="Arial"/>
              <a:sym typeface="Arial"/>
            </a:endParaRPr>
          </a:p>
          <a:p>
            <a:pPr marL="0" lvl="0" indent="0" algn="l" rtl="0">
              <a:spcBef>
                <a:spcPts val="0"/>
              </a:spcBef>
              <a:spcAft>
                <a:spcPts val="0"/>
              </a:spcAft>
              <a:buNone/>
            </a:pPr>
            <a:endParaRPr sz="1200"/>
          </a:p>
        </p:txBody>
      </p:sp>
      <p:sp>
        <p:nvSpPr>
          <p:cNvPr id="122" name="Google Shape;12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pic>
        <p:nvPicPr>
          <p:cNvPr id="123" name="Google Shape;123;p18"/>
          <p:cNvPicPr preferRelativeResize="0"/>
          <p:nvPr/>
        </p:nvPicPr>
        <p:blipFill>
          <a:blip r:embed="rId7">
            <a:alphaModFix/>
          </a:blip>
          <a:stretch>
            <a:fillRect/>
          </a:stretch>
        </p:blipFill>
        <p:spPr>
          <a:xfrm>
            <a:off x="513500" y="2194575"/>
            <a:ext cx="1714501" cy="1353349"/>
          </a:xfrm>
          <a:prstGeom prst="rect">
            <a:avLst/>
          </a:prstGeom>
          <a:noFill/>
          <a:ln>
            <a:noFill/>
          </a:ln>
        </p:spPr>
      </p:pic>
      <p:pic>
        <p:nvPicPr>
          <p:cNvPr id="124" name="Google Shape;124;p18"/>
          <p:cNvPicPr preferRelativeResize="0"/>
          <p:nvPr/>
        </p:nvPicPr>
        <p:blipFill>
          <a:blip r:embed="rId8">
            <a:alphaModFix/>
          </a:blip>
          <a:stretch>
            <a:fillRect/>
          </a:stretch>
        </p:blipFill>
        <p:spPr>
          <a:xfrm>
            <a:off x="513500" y="4011349"/>
            <a:ext cx="2139525" cy="1129375"/>
          </a:xfrm>
          <a:prstGeom prst="rect">
            <a:avLst/>
          </a:prstGeom>
          <a:noFill/>
          <a:ln>
            <a:noFill/>
          </a:ln>
        </p:spPr>
      </p:pic>
      <p:pic>
        <p:nvPicPr>
          <p:cNvPr id="125" name="Google Shape;125;p18"/>
          <p:cNvPicPr preferRelativeResize="0"/>
          <p:nvPr/>
        </p:nvPicPr>
        <p:blipFill>
          <a:blip r:embed="rId9">
            <a:alphaModFix/>
          </a:blip>
          <a:stretch>
            <a:fillRect/>
          </a:stretch>
        </p:blipFill>
        <p:spPr>
          <a:xfrm>
            <a:off x="4493500" y="2194575"/>
            <a:ext cx="2246025" cy="1353351"/>
          </a:xfrm>
          <a:prstGeom prst="rect">
            <a:avLst/>
          </a:prstGeom>
          <a:noFill/>
          <a:ln>
            <a:noFill/>
          </a:ln>
        </p:spPr>
      </p:pic>
      <p:pic>
        <p:nvPicPr>
          <p:cNvPr id="126" name="Google Shape;126;p18"/>
          <p:cNvPicPr preferRelativeResize="0"/>
          <p:nvPr/>
        </p:nvPicPr>
        <p:blipFill>
          <a:blip r:embed="rId10">
            <a:alphaModFix/>
          </a:blip>
          <a:stretch>
            <a:fillRect/>
          </a:stretch>
        </p:blipFill>
        <p:spPr>
          <a:xfrm>
            <a:off x="7539300" y="2195988"/>
            <a:ext cx="1399800" cy="1503226"/>
          </a:xfrm>
          <a:prstGeom prst="rect">
            <a:avLst/>
          </a:prstGeom>
          <a:noFill/>
          <a:ln>
            <a:noFill/>
          </a:ln>
        </p:spPr>
      </p:pic>
      <p:pic>
        <p:nvPicPr>
          <p:cNvPr id="127" name="Google Shape;127;p18"/>
          <p:cNvPicPr preferRelativeResize="0"/>
          <p:nvPr/>
        </p:nvPicPr>
        <p:blipFill>
          <a:blip r:embed="rId11">
            <a:alphaModFix/>
          </a:blip>
          <a:stretch>
            <a:fillRect/>
          </a:stretch>
        </p:blipFill>
        <p:spPr>
          <a:xfrm>
            <a:off x="7242027" y="4011338"/>
            <a:ext cx="1289597" cy="1060001"/>
          </a:xfrm>
          <a:prstGeom prst="rect">
            <a:avLst/>
          </a:prstGeom>
          <a:noFill/>
          <a:ln>
            <a:noFill/>
          </a:ln>
        </p:spPr>
      </p:pic>
      <p:sp>
        <p:nvSpPr>
          <p:cNvPr id="128" name="Google Shape;128;p18"/>
          <p:cNvSpPr txBox="1"/>
          <p:nvPr/>
        </p:nvSpPr>
        <p:spPr>
          <a:xfrm>
            <a:off x="110350" y="1307577"/>
            <a:ext cx="9144000" cy="465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latin typeface="Roboto"/>
                <a:ea typeface="Roboto"/>
                <a:cs typeface="Roboto"/>
                <a:sym typeface="Roboto"/>
              </a:rPr>
              <a:t>The Bucs effectively use all social media platforms posting regular content including videos, photos, new stories.  They include both team and individual player content</a:t>
            </a:r>
            <a:endParaRPr sz="1300" b="1">
              <a:latin typeface="Roboto"/>
              <a:ea typeface="Roboto"/>
              <a:cs typeface="Roboto"/>
              <a:sym typeface="Roboto"/>
            </a:endParaRPr>
          </a:p>
          <a:p>
            <a:pPr marL="0" lvl="0" indent="0" algn="l" rtl="0">
              <a:lnSpc>
                <a:spcPct val="115000"/>
              </a:lnSpc>
              <a:spcBef>
                <a:spcPts val="0"/>
              </a:spcBef>
              <a:spcAft>
                <a:spcPts val="0"/>
              </a:spcAft>
              <a:buNone/>
            </a:pPr>
            <a:endParaRPr sz="1200">
              <a:solidFill>
                <a:schemeClr val="dk2"/>
              </a:solidFill>
              <a:latin typeface="Roboto"/>
              <a:ea typeface="Roboto"/>
              <a:cs typeface="Roboto"/>
              <a:sym typeface="Roboto"/>
            </a:endParaRPr>
          </a:p>
          <a:p>
            <a:pPr marL="0" lvl="0" indent="0" algn="l" rtl="0">
              <a:spcBef>
                <a:spcPts val="0"/>
              </a:spcBef>
              <a:spcAft>
                <a:spcPts val="0"/>
              </a:spcAft>
              <a:buNone/>
            </a:pPr>
            <a:endParaRPr sz="1200">
              <a:solidFill>
                <a:schemeClr val="dk2"/>
              </a:solidFill>
              <a:latin typeface="Roboto"/>
              <a:ea typeface="Roboto"/>
              <a:cs typeface="Roboto"/>
              <a:sym typeface="Roboto"/>
            </a:endParaRPr>
          </a:p>
        </p:txBody>
      </p:sp>
      <p:pic>
        <p:nvPicPr>
          <p:cNvPr id="129" name="Google Shape;129;p18"/>
          <p:cNvPicPr preferRelativeResize="0"/>
          <p:nvPr/>
        </p:nvPicPr>
        <p:blipFill>
          <a:blip r:embed="rId12">
            <a:alphaModFix/>
          </a:blip>
          <a:stretch>
            <a:fillRect/>
          </a:stretch>
        </p:blipFill>
        <p:spPr>
          <a:xfrm>
            <a:off x="7578076" y="88275"/>
            <a:ext cx="1322250" cy="1143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311700" y="153600"/>
            <a:ext cx="7177200" cy="9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Examples of Positive/Negative Publicity </a:t>
            </a:r>
            <a:endParaRPr sz="2500"/>
          </a:p>
          <a:p>
            <a:pPr marL="0" lvl="0" indent="0" algn="l" rtl="0">
              <a:spcBef>
                <a:spcPts val="0"/>
              </a:spcBef>
              <a:spcAft>
                <a:spcPts val="0"/>
              </a:spcAft>
              <a:buNone/>
            </a:pPr>
            <a:r>
              <a:rPr lang="en" sz="2500"/>
              <a:t>2018 -2020</a:t>
            </a:r>
            <a:endParaRPr sz="2500"/>
          </a:p>
        </p:txBody>
      </p:sp>
      <p:sp>
        <p:nvSpPr>
          <p:cNvPr id="135" name="Google Shape;135;p19"/>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Individual player Ryan Jensen</a:t>
            </a:r>
            <a:endParaRPr/>
          </a:p>
          <a:p>
            <a:pPr marL="0" lvl="0" indent="0" algn="l" rtl="0">
              <a:spcBef>
                <a:spcPts val="0"/>
              </a:spcBef>
              <a:spcAft>
                <a:spcPts val="0"/>
              </a:spcAft>
              <a:buNone/>
            </a:pPr>
            <a:r>
              <a:rPr lang="en" sz="1000">
                <a:latin typeface="Arial"/>
                <a:ea typeface="Arial"/>
                <a:cs typeface="Arial"/>
                <a:sym typeface="Arial"/>
              </a:rPr>
              <a:t>Ryan Jensen, Bucs center, recently reached out to a military family who recently lost their dad who was killed in action.  In addition he has directly sponsored a community ticket program called “Jensen's G.I. Joes" to bring families to the Bucs’ stadium for a special game day experience. </a:t>
            </a:r>
            <a:r>
              <a:rPr lang="en" sz="10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https://www.buccaneers.com/news/buccaneers-c-ryan-jensen-nominated-for-nfl-salute-to-service-award</a:t>
            </a:r>
            <a:endParaRPr sz="1000">
              <a:latin typeface="Arial"/>
              <a:ea typeface="Arial"/>
              <a:cs typeface="Arial"/>
              <a:sym typeface="Arial"/>
            </a:endParaRPr>
          </a:p>
          <a:p>
            <a:pPr marL="457200" lvl="0" indent="-311150" algn="l" rtl="0">
              <a:lnSpc>
                <a:spcPct val="100000"/>
              </a:lnSpc>
              <a:spcBef>
                <a:spcPts val="0"/>
              </a:spcBef>
              <a:spcAft>
                <a:spcPts val="0"/>
              </a:spcAft>
              <a:buSzPts val="1300"/>
              <a:buChar char="●"/>
            </a:pPr>
            <a:r>
              <a:rPr lang="en"/>
              <a:t>Team - military related </a:t>
            </a:r>
            <a:endParaRPr/>
          </a:p>
          <a:p>
            <a:pPr marL="0" lvl="0" indent="0" algn="l" rtl="0">
              <a:spcBef>
                <a:spcPts val="0"/>
              </a:spcBef>
              <a:spcAft>
                <a:spcPts val="0"/>
              </a:spcAft>
              <a:buNone/>
            </a:pPr>
            <a:r>
              <a:rPr lang="en" sz="1000">
                <a:latin typeface="Arial"/>
                <a:ea typeface="Arial"/>
                <a:cs typeface="Arial"/>
                <a:sym typeface="Arial"/>
              </a:rPr>
              <a:t>The Bucs have also had a military day at training camp to further reach out directly to military families. In addition the Bucs have kept up their “Salute to Service” game which honors the military with special recognition and appreciation.  This occurred at the Saints game November 8.</a:t>
            </a:r>
            <a:endParaRPr sz="1000">
              <a:latin typeface="Arial"/>
              <a:ea typeface="Arial"/>
              <a:cs typeface="Arial"/>
              <a:sym typeface="Arial"/>
            </a:endParaRPr>
          </a:p>
          <a:p>
            <a:pPr marL="0" lvl="0" indent="0" algn="l" rtl="0">
              <a:spcBef>
                <a:spcPts val="0"/>
              </a:spcBef>
              <a:spcAft>
                <a:spcPts val="0"/>
              </a:spcAft>
              <a:buNone/>
            </a:pPr>
            <a:r>
              <a:rPr lang="en" sz="10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https://www.buccaneers.com/news/saints-bucs-salute-to-service-game-usaa-military-2020</a:t>
            </a:r>
            <a:endParaRPr sz="1000">
              <a:latin typeface="Arial"/>
              <a:ea typeface="Arial"/>
              <a:cs typeface="Arial"/>
              <a:sym typeface="Arial"/>
            </a:endParaRPr>
          </a:p>
          <a:p>
            <a:pPr marL="457200" lvl="0" indent="-311150" algn="l" rtl="0">
              <a:lnSpc>
                <a:spcPct val="100000"/>
              </a:lnSpc>
              <a:spcBef>
                <a:spcPts val="0"/>
              </a:spcBef>
              <a:spcAft>
                <a:spcPts val="0"/>
              </a:spcAft>
              <a:buSzPts val="1300"/>
              <a:buChar char="●"/>
            </a:pPr>
            <a:r>
              <a:rPr lang="en"/>
              <a:t>Impact on organization</a:t>
            </a:r>
            <a:endParaRPr/>
          </a:p>
          <a:p>
            <a:pPr marL="0" lvl="0" indent="0" algn="l" rtl="0">
              <a:spcBef>
                <a:spcPts val="0"/>
              </a:spcBef>
              <a:spcAft>
                <a:spcPts val="0"/>
              </a:spcAft>
              <a:buNone/>
            </a:pPr>
            <a:r>
              <a:rPr lang="en" sz="1100">
                <a:latin typeface="Arial"/>
                <a:ea typeface="Arial"/>
                <a:cs typeface="Arial"/>
                <a:sym typeface="Arial"/>
              </a:rPr>
              <a:t>All of these initiatives generated positive publicity while enabling the Bucs to control the messaging.</a:t>
            </a:r>
            <a:endParaRPr sz="1100">
              <a:latin typeface="Arial"/>
              <a:ea typeface="Arial"/>
              <a:cs typeface="Arial"/>
              <a:sym typeface="Arial"/>
            </a:endParaRPr>
          </a:p>
          <a:p>
            <a:pPr marL="0" lvl="0" indent="0" algn="l" rtl="0">
              <a:spcBef>
                <a:spcPts val="1600"/>
              </a:spcBef>
              <a:spcAft>
                <a:spcPts val="0"/>
              </a:spcAft>
              <a:buNone/>
            </a:pPr>
            <a:endParaRPr sz="1100">
              <a:latin typeface="Arial"/>
              <a:ea typeface="Arial"/>
              <a:cs typeface="Arial"/>
              <a:sym typeface="Arial"/>
            </a:endParaRPr>
          </a:p>
          <a:p>
            <a:pPr marL="0" lvl="0" indent="0" algn="l" rtl="0">
              <a:spcBef>
                <a:spcPts val="0"/>
              </a:spcBef>
              <a:spcAft>
                <a:spcPts val="0"/>
              </a:spcAft>
              <a:buNone/>
            </a:pPr>
            <a:endParaRPr sz="1100">
              <a:latin typeface="Arial"/>
              <a:ea typeface="Arial"/>
              <a:cs typeface="Arial"/>
              <a:sym typeface="Arial"/>
            </a:endParaRPr>
          </a:p>
          <a:p>
            <a:pPr marL="0" lvl="0" indent="0" algn="l" rtl="0">
              <a:spcBef>
                <a:spcPts val="0"/>
              </a:spcBef>
              <a:spcAft>
                <a:spcPts val="0"/>
              </a:spcAft>
              <a:buNone/>
            </a:pPr>
            <a:r>
              <a:rPr lang="en"/>
              <a:t> </a:t>
            </a:r>
            <a:endParaRPr/>
          </a:p>
          <a:p>
            <a:pPr marL="0" lvl="0" indent="0" algn="l" rtl="0">
              <a:spcBef>
                <a:spcPts val="1600"/>
              </a:spcBef>
              <a:spcAft>
                <a:spcPts val="1600"/>
              </a:spcAft>
              <a:buNone/>
            </a:pPr>
            <a:endParaRPr/>
          </a:p>
        </p:txBody>
      </p:sp>
      <p:sp>
        <p:nvSpPr>
          <p:cNvPr id="136" name="Google Shape;136;p19"/>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400" b="1"/>
              <a:t>Negative Publicity</a:t>
            </a:r>
            <a:r>
              <a:rPr lang="en" sz="1400"/>
              <a:t> </a:t>
            </a:r>
            <a:endParaRPr sz="1400"/>
          </a:p>
          <a:p>
            <a:pPr marL="457200" lvl="0" indent="-317500" algn="l" rtl="0">
              <a:lnSpc>
                <a:spcPct val="100000"/>
              </a:lnSpc>
              <a:spcBef>
                <a:spcPts val="0"/>
              </a:spcBef>
              <a:spcAft>
                <a:spcPts val="0"/>
              </a:spcAft>
              <a:buSzPts val="1400"/>
              <a:buFont typeface="Roboto"/>
              <a:buChar char="●"/>
            </a:pPr>
            <a:r>
              <a:rPr lang="en"/>
              <a:t>Signing of Antonio Brown-Playoffs over Principle?  </a:t>
            </a:r>
            <a:endParaRPr/>
          </a:p>
          <a:p>
            <a:pPr marL="0" lvl="0" indent="0" algn="l" rtl="0">
              <a:lnSpc>
                <a:spcPct val="100000"/>
              </a:lnSpc>
              <a:spcBef>
                <a:spcPts val="0"/>
              </a:spcBef>
              <a:spcAft>
                <a:spcPts val="0"/>
              </a:spcAft>
              <a:buNone/>
            </a:pPr>
            <a:r>
              <a:rPr lang="en" sz="1000"/>
              <a:t>Several media outlets questioned the wisdom of signing Antonio Brown given his legal troubles, reputation and past behavior </a:t>
            </a:r>
            <a:endParaRPr sz="1000"/>
          </a:p>
          <a:p>
            <a:pPr marL="0" lvl="0" indent="0" algn="l" rtl="0">
              <a:lnSpc>
                <a:spcPct val="100000"/>
              </a:lnSpc>
              <a:spcBef>
                <a:spcPts val="0"/>
              </a:spcBef>
              <a:spcAft>
                <a:spcPts val="0"/>
              </a:spcAft>
              <a:buNone/>
            </a:pPr>
            <a:endParaRPr sz="1000"/>
          </a:p>
          <a:p>
            <a:pPr marL="0" lvl="0" indent="0" algn="l" rtl="0">
              <a:lnSpc>
                <a:spcPct val="100000"/>
              </a:lnSpc>
              <a:spcBef>
                <a:spcPts val="0"/>
              </a:spcBef>
              <a:spcAft>
                <a:spcPts val="0"/>
              </a:spcAft>
              <a:buNone/>
            </a:pPr>
            <a:r>
              <a:rPr lang="en" sz="1000" u="sng">
                <a:solidFill>
                  <a:schemeClr val="hlink"/>
                </a:solidFill>
                <a:hlinkClick r:id="rId5"/>
              </a:rPr>
              <a:t>https://www.tampabay.com/sports/bucs/2020/11/07/by-signing-antonio-brown-did-the-bucs-put-playoffs-over-principle/</a:t>
            </a:r>
            <a:endParaRPr sz="1000"/>
          </a:p>
          <a:p>
            <a:pPr marL="0" lvl="0" indent="0" algn="l" rtl="0">
              <a:lnSpc>
                <a:spcPct val="100000"/>
              </a:lnSpc>
              <a:spcBef>
                <a:spcPts val="0"/>
              </a:spcBef>
              <a:spcAft>
                <a:spcPts val="0"/>
              </a:spcAft>
              <a:buNone/>
            </a:pPr>
            <a:endParaRPr sz="1000"/>
          </a:p>
          <a:p>
            <a:pPr marL="0" lvl="0" indent="0" algn="l" rtl="0">
              <a:lnSpc>
                <a:spcPct val="100000"/>
              </a:lnSpc>
              <a:spcBef>
                <a:spcPts val="0"/>
              </a:spcBef>
              <a:spcAft>
                <a:spcPts val="0"/>
              </a:spcAft>
              <a:buNone/>
            </a:pPr>
            <a:r>
              <a:rPr lang="en" sz="1000" u="sng">
                <a:solidFill>
                  <a:schemeClr val="hlink"/>
                </a:solidFill>
                <a:hlinkClick r:id="rId6"/>
              </a:rPr>
              <a:t>https://www.theringer.com/2020/10/24/21531450/antonio-brown-bucs-tom-brady-nfl-reinstatement </a:t>
            </a:r>
            <a:endParaRPr sz="1000"/>
          </a:p>
          <a:p>
            <a:pPr marL="0" lvl="0" indent="0" algn="l" rtl="0">
              <a:lnSpc>
                <a:spcPct val="100000"/>
              </a:lnSpc>
              <a:spcBef>
                <a:spcPts val="0"/>
              </a:spcBef>
              <a:spcAft>
                <a:spcPts val="0"/>
              </a:spcAft>
              <a:buNone/>
            </a:pPr>
            <a:endParaRPr sz="1000"/>
          </a:p>
          <a:p>
            <a:pPr marL="0" lvl="0" indent="0" algn="l" rtl="0">
              <a:lnSpc>
                <a:spcPct val="100000"/>
              </a:lnSpc>
              <a:spcBef>
                <a:spcPts val="0"/>
              </a:spcBef>
              <a:spcAft>
                <a:spcPts val="0"/>
              </a:spcAft>
              <a:buNone/>
            </a:pPr>
            <a:r>
              <a:rPr lang="en" sz="1000" u="sng">
                <a:solidFill>
                  <a:schemeClr val="hlink"/>
                </a:solidFill>
                <a:hlinkClick r:id="rId7"/>
              </a:rPr>
              <a:t>https://www.si.com/nfl/2020/10/24/antonio-brown-signing-buccaneers-risk-long-term</a:t>
            </a:r>
            <a:endParaRPr sz="1000"/>
          </a:p>
          <a:p>
            <a:pPr marL="0" lvl="0" indent="0" algn="l" rtl="0">
              <a:lnSpc>
                <a:spcPct val="100000"/>
              </a:lnSpc>
              <a:spcBef>
                <a:spcPts val="0"/>
              </a:spcBef>
              <a:spcAft>
                <a:spcPts val="0"/>
              </a:spcAft>
              <a:buNone/>
            </a:pPr>
            <a:endParaRPr sz="1000"/>
          </a:p>
          <a:p>
            <a:pPr marL="457200" lvl="0" indent="-311150" algn="l" rtl="0">
              <a:lnSpc>
                <a:spcPct val="100000"/>
              </a:lnSpc>
              <a:spcBef>
                <a:spcPts val="0"/>
              </a:spcBef>
              <a:spcAft>
                <a:spcPts val="0"/>
              </a:spcAft>
              <a:buSzPts val="1300"/>
              <a:buChar char="●"/>
            </a:pPr>
            <a:r>
              <a:rPr lang="en"/>
              <a:t>Impact on organization</a:t>
            </a:r>
            <a:endParaRPr/>
          </a:p>
          <a:p>
            <a:pPr marL="0" lvl="0" indent="0" algn="l" rtl="0">
              <a:lnSpc>
                <a:spcPct val="100000"/>
              </a:lnSpc>
              <a:spcBef>
                <a:spcPts val="0"/>
              </a:spcBef>
              <a:spcAft>
                <a:spcPts val="0"/>
              </a:spcAft>
              <a:buNone/>
            </a:pPr>
            <a:r>
              <a:rPr lang="en" sz="1000"/>
              <a:t>The impact of this story was minimal on the Bucs as most agree on Brown’s talent as a player and his controversy is well known.</a:t>
            </a:r>
            <a:endParaRPr sz="1000"/>
          </a:p>
        </p:txBody>
      </p:sp>
      <p:sp>
        <p:nvSpPr>
          <p:cNvPr id="137" name="Google Shape;13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138" name="Google Shape;138;p19"/>
          <p:cNvSpPr txBox="1"/>
          <p:nvPr/>
        </p:nvSpPr>
        <p:spPr>
          <a:xfrm>
            <a:off x="448750" y="1257975"/>
            <a:ext cx="2295300" cy="32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Positive Publicity</a:t>
            </a:r>
            <a:endParaRPr b="1">
              <a:latin typeface="Roboto"/>
              <a:ea typeface="Roboto"/>
              <a:cs typeface="Roboto"/>
              <a:sym typeface="Roboto"/>
            </a:endParaRPr>
          </a:p>
        </p:txBody>
      </p:sp>
      <p:pic>
        <p:nvPicPr>
          <p:cNvPr id="139" name="Google Shape;139;p19"/>
          <p:cNvPicPr preferRelativeResize="0"/>
          <p:nvPr/>
        </p:nvPicPr>
        <p:blipFill>
          <a:blip r:embed="rId8">
            <a:alphaModFix/>
          </a:blip>
          <a:stretch>
            <a:fillRect/>
          </a:stretch>
        </p:blipFill>
        <p:spPr>
          <a:xfrm>
            <a:off x="7578076" y="88275"/>
            <a:ext cx="1322250" cy="1143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txBox="1">
            <a:spLocks noGrp="1"/>
          </p:cNvSpPr>
          <p:nvPr>
            <p:ph type="title"/>
          </p:nvPr>
        </p:nvSpPr>
        <p:spPr>
          <a:xfrm>
            <a:off x="311700" y="262100"/>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Examples of Media Coverage </a:t>
            </a:r>
            <a:endParaRPr/>
          </a:p>
        </p:txBody>
      </p:sp>
      <p:sp>
        <p:nvSpPr>
          <p:cNvPr id="145" name="Google Shape;145;p20"/>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Positive examples</a:t>
            </a:r>
            <a:endParaRPr b="1"/>
          </a:p>
          <a:p>
            <a:pPr marL="457200" lvl="0" indent="-311150" algn="l" rtl="0">
              <a:spcBef>
                <a:spcPts val="1600"/>
              </a:spcBef>
              <a:spcAft>
                <a:spcPts val="0"/>
              </a:spcAft>
              <a:buSzPts val="1300"/>
              <a:buChar char="●"/>
            </a:pPr>
            <a:r>
              <a:rPr lang="en"/>
              <a:t>Tampa signs the GOAT - Tom Brady</a:t>
            </a:r>
            <a:endParaRPr/>
          </a:p>
          <a:p>
            <a:pPr marL="0" lvl="0" indent="0" algn="l" rtl="0">
              <a:spcBef>
                <a:spcPts val="0"/>
              </a:spcBef>
              <a:spcAft>
                <a:spcPts val="0"/>
              </a:spcAft>
              <a:buNone/>
            </a:pPr>
            <a:r>
              <a:rPr lang="en" u="sng">
                <a:solidFill>
                  <a:schemeClr val="hlink"/>
                </a:solidFill>
                <a:hlinkClick r:id="rId3"/>
              </a:rPr>
              <a:t>https://www.jacksonville.com/story/sports/nfl/2020/03/20/tom-brady-signs-with-tampa-bay-buccaneers/112251556/</a:t>
            </a:r>
            <a:endParaRPr/>
          </a:p>
          <a:p>
            <a:pPr marL="457200" lvl="0" indent="-311150" algn="l" rtl="0">
              <a:spcBef>
                <a:spcPts val="1600"/>
              </a:spcBef>
              <a:spcAft>
                <a:spcPts val="0"/>
              </a:spcAft>
              <a:buSzPts val="1300"/>
              <a:buChar char="●"/>
            </a:pPr>
            <a:r>
              <a:rPr lang="en"/>
              <a:t>Brady offensive player of the month</a:t>
            </a:r>
            <a:endParaRPr/>
          </a:p>
          <a:p>
            <a:pPr marL="0" lvl="0" indent="0" algn="l" rtl="0">
              <a:spcBef>
                <a:spcPts val="0"/>
              </a:spcBef>
              <a:spcAft>
                <a:spcPts val="0"/>
              </a:spcAft>
              <a:buNone/>
            </a:pPr>
            <a:r>
              <a:rPr lang="en" u="sng">
                <a:solidFill>
                  <a:schemeClr val="hlink"/>
                </a:solidFill>
                <a:hlinkClick r:id="rId4"/>
              </a:rPr>
              <a:t>https://www.nbcboston.com/news/sports/nbcsports/tom-brady-wins-nfc-offensive-player-of-the-month-after-crazy-good-october/2220353/</a:t>
            </a:r>
            <a:endParaRPr/>
          </a:p>
          <a:p>
            <a:pPr marL="457200" lvl="0" indent="-311150" algn="l" rtl="0">
              <a:spcBef>
                <a:spcPts val="1600"/>
              </a:spcBef>
              <a:spcAft>
                <a:spcPts val="0"/>
              </a:spcAft>
              <a:buSzPts val="1300"/>
              <a:buChar char="●"/>
            </a:pPr>
            <a:r>
              <a:rPr lang="en"/>
              <a:t>Bucs bounce back after loss to Saints</a:t>
            </a:r>
            <a:endParaRPr/>
          </a:p>
          <a:p>
            <a:pPr marL="0" lvl="0" indent="0" algn="l" rtl="0">
              <a:spcBef>
                <a:spcPts val="0"/>
              </a:spcBef>
              <a:spcAft>
                <a:spcPts val="0"/>
              </a:spcAft>
              <a:buNone/>
            </a:pPr>
            <a:r>
              <a:rPr lang="en" u="sng">
                <a:solidFill>
                  <a:schemeClr val="hlink"/>
                </a:solidFill>
                <a:hlinkClick r:id="rId5"/>
              </a:rPr>
              <a:t>https://www.nbcsports.com/video/tom-brady-buccaneers-bounce-back-nfl-week-10-win-vs-panthers</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146" name="Google Shape;146;p20"/>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Negative examples</a:t>
            </a:r>
            <a:endParaRPr b="1"/>
          </a:p>
          <a:p>
            <a:pPr marL="457200" lvl="0" indent="-311150" algn="l" rtl="0">
              <a:spcBef>
                <a:spcPts val="1600"/>
              </a:spcBef>
              <a:spcAft>
                <a:spcPts val="0"/>
              </a:spcAft>
              <a:buSzPts val="1300"/>
              <a:buChar char="●"/>
            </a:pPr>
            <a:r>
              <a:rPr lang="en"/>
              <a:t>“Total team collapse” vs Saints</a:t>
            </a:r>
            <a:endParaRPr/>
          </a:p>
          <a:p>
            <a:pPr marL="0" lvl="0" indent="0" algn="l" rtl="0">
              <a:spcBef>
                <a:spcPts val="0"/>
              </a:spcBef>
              <a:spcAft>
                <a:spcPts val="0"/>
              </a:spcAft>
              <a:buNone/>
            </a:pPr>
            <a:r>
              <a:rPr lang="en" u="sng">
                <a:solidFill>
                  <a:schemeClr val="hlink"/>
                </a:solidFill>
                <a:hlinkClick r:id="rId6"/>
              </a:rPr>
              <a:t>https://www.tampabay.com/sports/bucs/2020/11/08/tom-brady-throws-three-interceptions-in-38-3-loss-to-saints/</a:t>
            </a:r>
            <a:endParaRPr/>
          </a:p>
          <a:p>
            <a:pPr marL="457200" lvl="0" indent="-311150" algn="l" rtl="0">
              <a:spcBef>
                <a:spcPts val="1600"/>
              </a:spcBef>
              <a:spcAft>
                <a:spcPts val="0"/>
              </a:spcAft>
              <a:buSzPts val="1300"/>
              <a:buChar char="●"/>
            </a:pPr>
            <a:r>
              <a:rPr lang="en"/>
              <a:t>“Season slipping away?” Tampa Bay lost last 3 of 4 games</a:t>
            </a:r>
            <a:endParaRPr/>
          </a:p>
          <a:p>
            <a:pPr marL="0" lvl="0" indent="0" algn="l" rtl="0">
              <a:spcBef>
                <a:spcPts val="0"/>
              </a:spcBef>
              <a:spcAft>
                <a:spcPts val="0"/>
              </a:spcAft>
              <a:buNone/>
            </a:pPr>
            <a:r>
              <a:rPr lang="en" u="sng">
                <a:solidFill>
                  <a:schemeClr val="hlink"/>
                </a:solidFill>
                <a:hlinkClick r:id="rId7"/>
              </a:rPr>
              <a:t>https://www.yahoo.com/now/sean-slipping-away-buccaneers-tom-brady-lose-another-one-as-chiefs-jump-on-them-early-002936015.html</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147" name="Google Shape;14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pic>
        <p:nvPicPr>
          <p:cNvPr id="148" name="Google Shape;148;p20"/>
          <p:cNvPicPr preferRelativeResize="0"/>
          <p:nvPr/>
        </p:nvPicPr>
        <p:blipFill>
          <a:blip r:embed="rId8">
            <a:alphaModFix/>
          </a:blip>
          <a:stretch>
            <a:fillRect/>
          </a:stretch>
        </p:blipFill>
        <p:spPr>
          <a:xfrm>
            <a:off x="7578076" y="88275"/>
            <a:ext cx="1322250" cy="1143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1"/>
          <p:cNvSpPr txBox="1">
            <a:spLocks noGrp="1"/>
          </p:cNvSpPr>
          <p:nvPr>
            <p:ph type="title"/>
          </p:nvPr>
        </p:nvSpPr>
        <p:spPr>
          <a:xfrm>
            <a:off x="162075" y="108425"/>
            <a:ext cx="4034700" cy="250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Community Outreach Examples</a:t>
            </a:r>
            <a:endParaRPr/>
          </a:p>
        </p:txBody>
      </p:sp>
      <p:sp>
        <p:nvSpPr>
          <p:cNvPr id="154" name="Google Shape;154;p21"/>
          <p:cNvSpPr txBox="1">
            <a:spLocks noGrp="1"/>
          </p:cNvSpPr>
          <p:nvPr>
            <p:ph type="body" idx="1"/>
          </p:nvPr>
        </p:nvSpPr>
        <p:spPr>
          <a:xfrm>
            <a:off x="4414825" y="228050"/>
            <a:ext cx="4729200" cy="5143500"/>
          </a:xfrm>
          <a:prstGeom prst="rect">
            <a:avLst/>
          </a:prstGeom>
        </p:spPr>
        <p:txBody>
          <a:bodyPr spcFirstLastPara="1" wrap="square" lIns="91425" tIns="91425" rIns="91425" bIns="91425" anchor="t" anchorCtr="0">
            <a:noAutofit/>
          </a:bodyPr>
          <a:lstStyle/>
          <a:p>
            <a:pPr marL="457200" lvl="0" indent="-311150" algn="l" rtl="0">
              <a:lnSpc>
                <a:spcPct val="100000"/>
              </a:lnSpc>
              <a:spcBef>
                <a:spcPts val="0"/>
              </a:spcBef>
              <a:spcAft>
                <a:spcPts val="0"/>
              </a:spcAft>
              <a:buClr>
                <a:srgbClr val="000000"/>
              </a:buClr>
              <a:buSzPts val="1300"/>
              <a:buChar char="●"/>
            </a:pPr>
            <a:r>
              <a:rPr lang="en">
                <a:solidFill>
                  <a:srgbClr val="000000"/>
                </a:solidFill>
              </a:rPr>
              <a:t>Bucs Community Foundation</a:t>
            </a:r>
            <a:endParaRPr>
              <a:solidFill>
                <a:srgbClr val="000000"/>
              </a:solidFill>
            </a:endParaRPr>
          </a:p>
          <a:p>
            <a:pPr marL="0" lvl="0" indent="0" algn="l" rtl="0">
              <a:lnSpc>
                <a:spcPct val="100000"/>
              </a:lnSpc>
              <a:spcBef>
                <a:spcPts val="0"/>
              </a:spcBef>
              <a:spcAft>
                <a:spcPts val="0"/>
              </a:spcAft>
              <a:buNone/>
            </a:pPr>
            <a:r>
              <a:rPr lang="en" sz="1000">
                <a:solidFill>
                  <a:srgbClr val="000000"/>
                </a:solidFill>
                <a:latin typeface="Arial"/>
                <a:ea typeface="Arial"/>
                <a:cs typeface="Arial"/>
                <a:sym typeface="Arial"/>
              </a:rPr>
              <a:t>The Bucs foundation works with youth in the community with outreach programs to inspire and enable youth.  One example is the Junior Bucs fitness program sponsored by the foundation.</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https://www.buccaneers.com/community/tampa-bay-buccaneers-foundation</a:t>
            </a:r>
            <a:endParaRPr sz="1000">
              <a:solidFill>
                <a:srgbClr val="000000"/>
              </a:solidFill>
            </a:endParaRPr>
          </a:p>
          <a:p>
            <a:pPr marL="0" lvl="0" indent="0" algn="l" rtl="0">
              <a:lnSpc>
                <a:spcPct val="100000"/>
              </a:lnSpc>
              <a:spcBef>
                <a:spcPts val="0"/>
              </a:spcBef>
              <a:spcAft>
                <a:spcPts val="0"/>
              </a:spcAft>
              <a:buNone/>
            </a:pPr>
            <a:endParaRPr sz="1000">
              <a:solidFill>
                <a:srgbClr val="000000"/>
              </a:solidFill>
            </a:endParaRPr>
          </a:p>
          <a:p>
            <a:pPr marL="457200" lvl="0" indent="-311150" algn="l" rtl="0">
              <a:lnSpc>
                <a:spcPct val="100000"/>
              </a:lnSpc>
              <a:spcBef>
                <a:spcPts val="0"/>
              </a:spcBef>
              <a:spcAft>
                <a:spcPts val="0"/>
              </a:spcAft>
              <a:buClr>
                <a:srgbClr val="000000"/>
              </a:buClr>
              <a:buSzPts val="1300"/>
              <a:buChar char="●"/>
            </a:pPr>
            <a:r>
              <a:rPr lang="en">
                <a:solidFill>
                  <a:srgbClr val="000000"/>
                </a:solidFill>
              </a:rPr>
              <a:t>Social Justice Initiatives </a:t>
            </a:r>
            <a:endParaRPr>
              <a:solidFill>
                <a:srgbClr val="000000"/>
              </a:solidFill>
            </a:endParaRPr>
          </a:p>
          <a:p>
            <a:pPr marL="0" lvl="0" indent="0" algn="l" rtl="0">
              <a:lnSpc>
                <a:spcPct val="100000"/>
              </a:lnSpc>
              <a:spcBef>
                <a:spcPts val="0"/>
              </a:spcBef>
              <a:spcAft>
                <a:spcPts val="0"/>
              </a:spcAft>
              <a:buNone/>
            </a:pPr>
            <a:r>
              <a:rPr lang="en" sz="1100">
                <a:solidFill>
                  <a:srgbClr val="000000"/>
                </a:solidFill>
                <a:latin typeface="Arial"/>
                <a:ea typeface="Arial"/>
                <a:cs typeface="Arial"/>
                <a:sym typeface="Arial"/>
              </a:rPr>
              <a:t>I</a:t>
            </a:r>
            <a:r>
              <a:rPr lang="en" sz="1000">
                <a:solidFill>
                  <a:srgbClr val="000000"/>
                </a:solidFill>
                <a:latin typeface="Arial"/>
                <a:ea typeface="Arial"/>
                <a:cs typeface="Arial"/>
                <a:sym typeface="Arial"/>
              </a:rPr>
              <a:t>n 2018 the Tampa Bay Buccaneers Social Justice Initiative began with the purpose to “break down barriers to racial and social equality.” The initiative is centered on criminal justice reform, youth development, relations with police and overall social justice. It wants to be a positive influence in the community. The Bucs established a social justice player board.  They engage in social causes in the local area and NFL.</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https://www.buccaneers.com/community/social-justice</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000">
              <a:solidFill>
                <a:srgbClr val="000000"/>
              </a:solidFill>
              <a:latin typeface="Arial"/>
              <a:ea typeface="Arial"/>
              <a:cs typeface="Arial"/>
              <a:sym typeface="Arial"/>
            </a:endParaRPr>
          </a:p>
          <a:p>
            <a:pPr marL="457200" lvl="0" indent="-311150" algn="l" rtl="0">
              <a:lnSpc>
                <a:spcPct val="100000"/>
              </a:lnSpc>
              <a:spcBef>
                <a:spcPts val="0"/>
              </a:spcBef>
              <a:spcAft>
                <a:spcPts val="0"/>
              </a:spcAft>
              <a:buClr>
                <a:srgbClr val="000000"/>
              </a:buClr>
              <a:buSzPts val="1300"/>
              <a:buFont typeface="Arial"/>
              <a:buChar char="●"/>
            </a:pPr>
            <a:r>
              <a:rPr lang="en">
                <a:solidFill>
                  <a:srgbClr val="000000"/>
                </a:solidFill>
                <a:latin typeface="Arial"/>
                <a:ea typeface="Arial"/>
                <a:cs typeface="Arial"/>
                <a:sym typeface="Arial"/>
              </a:rPr>
              <a:t>Kicking for Kids</a:t>
            </a:r>
            <a:endParaRPr>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a:solidFill>
                  <a:srgbClr val="000000"/>
                </a:solidFill>
                <a:latin typeface="Arial"/>
                <a:ea typeface="Arial"/>
                <a:cs typeface="Arial"/>
                <a:sym typeface="Arial"/>
              </a:rPr>
              <a:t>For every field goal made, the initiative supports local children’s hospitals</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u="sng">
                <a:solidFill>
                  <a:schemeClr val="hlink"/>
                </a:solidFill>
                <a:latin typeface="Arial"/>
                <a:ea typeface="Arial"/>
                <a:cs typeface="Arial"/>
                <a:sym typeface="Arial"/>
                <a:hlinkClick r:id="rId5"/>
              </a:rPr>
              <a:t>https://www.buccaneers.com/video/kicking-for-kids-program-helps-save-children-s-lives-20318313</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000">
              <a:solidFill>
                <a:srgbClr val="000000"/>
              </a:solidFill>
              <a:latin typeface="Arial"/>
              <a:ea typeface="Arial"/>
              <a:cs typeface="Arial"/>
              <a:sym typeface="Arial"/>
            </a:endParaRPr>
          </a:p>
          <a:p>
            <a:pPr marL="457200" lvl="0" indent="-311150" algn="l" rtl="0">
              <a:lnSpc>
                <a:spcPct val="100000"/>
              </a:lnSpc>
              <a:spcBef>
                <a:spcPts val="0"/>
              </a:spcBef>
              <a:spcAft>
                <a:spcPts val="0"/>
              </a:spcAft>
              <a:buClr>
                <a:srgbClr val="000000"/>
              </a:buClr>
              <a:buSzPts val="1300"/>
              <a:buFont typeface="Arial"/>
              <a:buChar char="●"/>
            </a:pPr>
            <a:r>
              <a:rPr lang="en">
                <a:solidFill>
                  <a:srgbClr val="000000"/>
                </a:solidFill>
                <a:latin typeface="Arial"/>
                <a:ea typeface="Arial"/>
                <a:cs typeface="Arial"/>
                <a:sym typeface="Arial"/>
              </a:rPr>
              <a:t>Glazer Vision Foundation</a:t>
            </a:r>
            <a:endParaRPr sz="1100" b="1">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a:solidFill>
                  <a:srgbClr val="000000"/>
                </a:solidFill>
                <a:latin typeface="Arial"/>
                <a:ea typeface="Arial"/>
                <a:cs typeface="Arial"/>
                <a:sym typeface="Arial"/>
              </a:rPr>
              <a:t>This foundation benefits children in need in the community by funding eye screenings and prescription glasses for those who need them.</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u="sng">
                <a:solidFill>
                  <a:schemeClr val="hlink"/>
                </a:solidFill>
                <a:latin typeface="Arial"/>
                <a:ea typeface="Arial"/>
                <a:cs typeface="Arial"/>
                <a:sym typeface="Arial"/>
                <a:hlinkClick r:id="rId6"/>
              </a:rPr>
              <a:t>https://www.glazervisionfoundation.org/</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000">
              <a:solidFill>
                <a:srgbClr val="000000"/>
              </a:solidFill>
              <a:latin typeface="Arial"/>
              <a:ea typeface="Arial"/>
              <a:cs typeface="Arial"/>
              <a:sym typeface="Arial"/>
            </a:endParaRPr>
          </a:p>
          <a:p>
            <a:pPr marL="457200" lvl="0" indent="-311150" algn="l" rtl="0">
              <a:lnSpc>
                <a:spcPct val="100000"/>
              </a:lnSpc>
              <a:spcBef>
                <a:spcPts val="0"/>
              </a:spcBef>
              <a:spcAft>
                <a:spcPts val="0"/>
              </a:spcAft>
              <a:buClr>
                <a:srgbClr val="000000"/>
              </a:buClr>
              <a:buSzPts val="1300"/>
              <a:buFont typeface="Arial"/>
              <a:buChar char="●"/>
            </a:pPr>
            <a:r>
              <a:rPr lang="en">
                <a:solidFill>
                  <a:srgbClr val="000000"/>
                </a:solidFill>
                <a:latin typeface="Arial"/>
                <a:ea typeface="Arial"/>
                <a:cs typeface="Arial"/>
                <a:sym typeface="Arial"/>
              </a:rPr>
              <a:t>Player Initiatives</a:t>
            </a:r>
            <a:endParaRPr>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a:solidFill>
                  <a:srgbClr val="000000"/>
                </a:solidFill>
                <a:latin typeface="Arial"/>
                <a:ea typeface="Arial"/>
                <a:cs typeface="Arial"/>
                <a:sym typeface="Arial"/>
              </a:rPr>
              <a:t>Thanksgiving Meals, Shopping for Christmas gifts, Military outreach</a:t>
            </a:r>
            <a:endParaRPr sz="10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1000" u="sng">
                <a:solidFill>
                  <a:schemeClr val="hlink"/>
                </a:solidFill>
                <a:latin typeface="Arial"/>
                <a:ea typeface="Arial"/>
                <a:cs typeface="Arial"/>
                <a:sym typeface="Arial"/>
                <a:hlinkClick r:id="rId7"/>
              </a:rPr>
              <a:t>https://www.buccaneers.com/community/player-programs </a:t>
            </a:r>
            <a:endParaRPr sz="1000">
              <a:solidFill>
                <a:srgbClr val="000000"/>
              </a:solidFill>
              <a:latin typeface="Arial"/>
              <a:ea typeface="Arial"/>
              <a:cs typeface="Arial"/>
              <a:sym typeface="Arial"/>
            </a:endParaRPr>
          </a:p>
        </p:txBody>
      </p:sp>
      <p:sp>
        <p:nvSpPr>
          <p:cNvPr id="155" name="Google Shape;15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pic>
        <p:nvPicPr>
          <p:cNvPr id="156" name="Google Shape;156;p21"/>
          <p:cNvPicPr preferRelativeResize="0"/>
          <p:nvPr/>
        </p:nvPicPr>
        <p:blipFill>
          <a:blip r:embed="rId8">
            <a:alphaModFix/>
          </a:blip>
          <a:stretch>
            <a:fillRect/>
          </a:stretch>
        </p:blipFill>
        <p:spPr>
          <a:xfrm>
            <a:off x="115625" y="3090825"/>
            <a:ext cx="2411275" cy="1624909"/>
          </a:xfrm>
          <a:prstGeom prst="rect">
            <a:avLst/>
          </a:prstGeom>
          <a:noFill/>
          <a:ln>
            <a:noFill/>
          </a:ln>
        </p:spPr>
      </p:pic>
      <p:pic>
        <p:nvPicPr>
          <p:cNvPr id="157" name="Google Shape;157;p21"/>
          <p:cNvPicPr preferRelativeResize="0"/>
          <p:nvPr/>
        </p:nvPicPr>
        <p:blipFill>
          <a:blip r:embed="rId9">
            <a:alphaModFix/>
          </a:blip>
          <a:stretch>
            <a:fillRect/>
          </a:stretch>
        </p:blipFill>
        <p:spPr>
          <a:xfrm>
            <a:off x="2607800" y="2617325"/>
            <a:ext cx="1533525" cy="447675"/>
          </a:xfrm>
          <a:prstGeom prst="rect">
            <a:avLst/>
          </a:prstGeom>
          <a:noFill/>
          <a:ln>
            <a:noFill/>
          </a:ln>
        </p:spPr>
      </p:pic>
      <p:pic>
        <p:nvPicPr>
          <p:cNvPr id="158" name="Google Shape;158;p21"/>
          <p:cNvPicPr preferRelativeResize="0"/>
          <p:nvPr/>
        </p:nvPicPr>
        <p:blipFill>
          <a:blip r:embed="rId10">
            <a:alphaModFix/>
          </a:blip>
          <a:stretch>
            <a:fillRect/>
          </a:stretch>
        </p:blipFill>
        <p:spPr>
          <a:xfrm>
            <a:off x="51500" y="1424975"/>
            <a:ext cx="1836475" cy="1640027"/>
          </a:xfrm>
          <a:prstGeom prst="rect">
            <a:avLst/>
          </a:prstGeom>
          <a:noFill/>
          <a:ln>
            <a:noFill/>
          </a:ln>
        </p:spPr>
      </p:pic>
      <p:pic>
        <p:nvPicPr>
          <p:cNvPr id="159" name="Google Shape;159;p21"/>
          <p:cNvPicPr preferRelativeResize="0"/>
          <p:nvPr/>
        </p:nvPicPr>
        <p:blipFill>
          <a:blip r:embed="rId11">
            <a:alphaModFix/>
          </a:blip>
          <a:stretch>
            <a:fillRect/>
          </a:stretch>
        </p:blipFill>
        <p:spPr>
          <a:xfrm>
            <a:off x="2704100" y="3576580"/>
            <a:ext cx="1533525" cy="1480145"/>
          </a:xfrm>
          <a:prstGeom prst="rect">
            <a:avLst/>
          </a:prstGeom>
          <a:noFill/>
          <a:ln>
            <a:noFill/>
          </a:ln>
        </p:spPr>
      </p:pic>
      <p:pic>
        <p:nvPicPr>
          <p:cNvPr id="160" name="Google Shape;160;p21"/>
          <p:cNvPicPr preferRelativeResize="0"/>
          <p:nvPr/>
        </p:nvPicPr>
        <p:blipFill>
          <a:blip r:embed="rId12">
            <a:alphaModFix/>
          </a:blip>
          <a:stretch>
            <a:fillRect/>
          </a:stretch>
        </p:blipFill>
        <p:spPr>
          <a:xfrm>
            <a:off x="1992875" y="1527480"/>
            <a:ext cx="1836475" cy="10442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2"/>
          <p:cNvSpPr txBox="1">
            <a:spLocks noGrp="1"/>
          </p:cNvSpPr>
          <p:nvPr>
            <p:ph type="title"/>
          </p:nvPr>
        </p:nvSpPr>
        <p:spPr>
          <a:xfrm>
            <a:off x="200825" y="117700"/>
            <a:ext cx="3211200" cy="105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Tampa Bay Bucs</a:t>
            </a:r>
            <a:endParaRPr/>
          </a:p>
          <a:p>
            <a:pPr marL="0" lvl="0" indent="0" algn="l" rtl="0">
              <a:spcBef>
                <a:spcPts val="0"/>
              </a:spcBef>
              <a:spcAft>
                <a:spcPts val="0"/>
              </a:spcAft>
              <a:buNone/>
            </a:pPr>
            <a:r>
              <a:rPr lang="en"/>
              <a:t>Website</a:t>
            </a:r>
            <a:endParaRPr/>
          </a:p>
        </p:txBody>
      </p:sp>
      <p:sp>
        <p:nvSpPr>
          <p:cNvPr id="166" name="Google Shape;166;p22"/>
          <p:cNvSpPr txBox="1">
            <a:spLocks noGrp="1"/>
          </p:cNvSpPr>
          <p:nvPr>
            <p:ph type="body" idx="1"/>
          </p:nvPr>
        </p:nvSpPr>
        <p:spPr>
          <a:xfrm>
            <a:off x="311700" y="1505700"/>
            <a:ext cx="41037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Positives</a:t>
            </a:r>
            <a:endParaRPr b="1"/>
          </a:p>
          <a:p>
            <a:pPr marL="457200" lvl="0" indent="-292100" algn="l" rtl="0">
              <a:spcBef>
                <a:spcPts val="0"/>
              </a:spcBef>
              <a:spcAft>
                <a:spcPts val="0"/>
              </a:spcAft>
              <a:buSzPts val="1000"/>
              <a:buFont typeface="Arial"/>
              <a:buChar char="●"/>
            </a:pPr>
            <a:r>
              <a:rPr lang="en" sz="1000" b="1">
                <a:latin typeface="Arial"/>
                <a:ea typeface="Arial"/>
                <a:cs typeface="Arial"/>
                <a:sym typeface="Arial"/>
              </a:rPr>
              <a:t>Good Organization</a:t>
            </a:r>
            <a:endParaRPr sz="1000" b="1">
              <a:latin typeface="Arial"/>
              <a:ea typeface="Arial"/>
              <a:cs typeface="Arial"/>
              <a:sym typeface="Arial"/>
            </a:endParaRPr>
          </a:p>
          <a:p>
            <a:pPr marL="914400" lvl="1" indent="-292100" algn="l" rtl="0">
              <a:spcBef>
                <a:spcPts val="0"/>
              </a:spcBef>
              <a:spcAft>
                <a:spcPts val="0"/>
              </a:spcAft>
              <a:buSzPts val="1000"/>
              <a:buFont typeface="Arial"/>
              <a:buChar char="○"/>
            </a:pPr>
            <a:r>
              <a:rPr lang="en" sz="1000">
                <a:latin typeface="Arial"/>
                <a:ea typeface="Arial"/>
                <a:cs typeface="Arial"/>
                <a:sym typeface="Arial"/>
              </a:rPr>
              <a:t>Separate tabs for News, Team, Schedule, Video, Photos, Stadium, Social Justice </a:t>
            </a:r>
            <a:endParaRPr sz="1000">
              <a:latin typeface="Arial"/>
              <a:ea typeface="Arial"/>
              <a:cs typeface="Arial"/>
              <a:sym typeface="Arial"/>
            </a:endParaRPr>
          </a:p>
          <a:p>
            <a:pPr marL="914400" lvl="1" indent="-292100" algn="l" rtl="0">
              <a:spcBef>
                <a:spcPts val="0"/>
              </a:spcBef>
              <a:spcAft>
                <a:spcPts val="0"/>
              </a:spcAft>
              <a:buSzPts val="1000"/>
              <a:buFont typeface="Arial"/>
              <a:buChar char="○"/>
            </a:pPr>
            <a:r>
              <a:rPr lang="en" sz="1000">
                <a:latin typeface="Arial"/>
                <a:ea typeface="Arial"/>
                <a:cs typeface="Arial"/>
                <a:sym typeface="Arial"/>
              </a:rPr>
              <a:t>Team site has a menu bar at the top with all of the main tabs and each tab has various subtabs. Team headlines, videos  and photos are on the side and the most recent matchup recap at the center.</a:t>
            </a:r>
            <a:endParaRPr sz="1000">
              <a:latin typeface="Arial"/>
              <a:ea typeface="Arial"/>
              <a:cs typeface="Arial"/>
              <a:sym typeface="Arial"/>
            </a:endParaRPr>
          </a:p>
          <a:p>
            <a:pPr marL="457200" lvl="0" indent="-292100" algn="l" rtl="0">
              <a:spcBef>
                <a:spcPts val="0"/>
              </a:spcBef>
              <a:spcAft>
                <a:spcPts val="0"/>
              </a:spcAft>
              <a:buSzPts val="1000"/>
              <a:buFont typeface="Arial"/>
              <a:buChar char="●"/>
            </a:pPr>
            <a:r>
              <a:rPr lang="en" sz="1000" b="1">
                <a:latin typeface="Arial"/>
                <a:ea typeface="Arial"/>
                <a:cs typeface="Arial"/>
                <a:sym typeface="Arial"/>
              </a:rPr>
              <a:t>Eye-catching Design</a:t>
            </a:r>
            <a:endParaRPr sz="1000" b="1">
              <a:latin typeface="Arial"/>
              <a:ea typeface="Arial"/>
              <a:cs typeface="Arial"/>
              <a:sym typeface="Arial"/>
            </a:endParaRPr>
          </a:p>
          <a:p>
            <a:pPr marL="457200" lvl="0" indent="-292100" algn="l" rtl="0">
              <a:spcBef>
                <a:spcPts val="0"/>
              </a:spcBef>
              <a:spcAft>
                <a:spcPts val="0"/>
              </a:spcAft>
              <a:buSzPts val="1000"/>
              <a:buFont typeface="Arial"/>
              <a:buChar char="●"/>
            </a:pPr>
            <a:r>
              <a:rPr lang="en" sz="1000" b="1">
                <a:latin typeface="Arial"/>
                <a:ea typeface="Arial"/>
                <a:cs typeface="Arial"/>
                <a:sym typeface="Arial"/>
              </a:rPr>
              <a:t>Media Assets </a:t>
            </a:r>
            <a:r>
              <a:rPr lang="en" sz="1000">
                <a:latin typeface="Arial"/>
                <a:ea typeface="Arial"/>
                <a:cs typeface="Arial"/>
                <a:sym typeface="Arial"/>
              </a:rPr>
              <a:t>over 500 pages logically indexed</a:t>
            </a:r>
            <a:endParaRPr sz="1000">
              <a:latin typeface="Arial"/>
              <a:ea typeface="Arial"/>
              <a:cs typeface="Arial"/>
              <a:sym typeface="Arial"/>
            </a:endParaRPr>
          </a:p>
          <a:p>
            <a:pPr marL="457200" lvl="0" indent="-292100" algn="l" rtl="0">
              <a:spcBef>
                <a:spcPts val="0"/>
              </a:spcBef>
              <a:spcAft>
                <a:spcPts val="0"/>
              </a:spcAft>
              <a:buSzPts val="1000"/>
              <a:buFont typeface="Arial"/>
              <a:buChar char="●"/>
            </a:pPr>
            <a:r>
              <a:rPr lang="en" sz="1000" b="1">
                <a:latin typeface="Arial"/>
                <a:ea typeface="Arial"/>
                <a:cs typeface="Arial"/>
                <a:sym typeface="Arial"/>
              </a:rPr>
              <a:t>Useful Information </a:t>
            </a:r>
            <a:r>
              <a:rPr lang="en" sz="1000">
                <a:latin typeface="Arial"/>
                <a:ea typeface="Arial"/>
                <a:cs typeface="Arial"/>
                <a:sym typeface="Arial"/>
              </a:rPr>
              <a:t>for game day, game previews, the stadium, purchasing tickets etc.</a:t>
            </a:r>
            <a:endParaRPr sz="1000">
              <a:latin typeface="Arial"/>
              <a:ea typeface="Arial"/>
              <a:cs typeface="Arial"/>
              <a:sym typeface="Arial"/>
            </a:endParaRPr>
          </a:p>
          <a:p>
            <a:pPr marL="457200" lvl="0" indent="-292100" algn="l" rtl="0">
              <a:spcBef>
                <a:spcPts val="0"/>
              </a:spcBef>
              <a:spcAft>
                <a:spcPts val="0"/>
              </a:spcAft>
              <a:buSzPts val="1000"/>
              <a:buFont typeface="Arial"/>
              <a:buChar char="●"/>
            </a:pPr>
            <a:r>
              <a:rPr lang="en" sz="1000" b="1">
                <a:latin typeface="Arial"/>
                <a:ea typeface="Arial"/>
                <a:cs typeface="Arial"/>
                <a:sym typeface="Arial"/>
              </a:rPr>
              <a:t>Team and Player Stats </a:t>
            </a:r>
            <a:r>
              <a:rPr lang="en" sz="1000">
                <a:latin typeface="Arial"/>
                <a:ea typeface="Arial"/>
                <a:cs typeface="Arial"/>
                <a:sym typeface="Arial"/>
              </a:rPr>
              <a:t>easily accessed </a:t>
            </a:r>
            <a:endParaRPr sz="1000">
              <a:latin typeface="Arial"/>
              <a:ea typeface="Arial"/>
              <a:cs typeface="Arial"/>
              <a:sym typeface="Arial"/>
            </a:endParaRPr>
          </a:p>
          <a:p>
            <a:pPr marL="0" lvl="0" indent="0" algn="l" rtl="0">
              <a:spcBef>
                <a:spcPts val="1200"/>
              </a:spcBef>
              <a:spcAft>
                <a:spcPts val="0"/>
              </a:spcAft>
              <a:buNone/>
            </a:pPr>
            <a:r>
              <a:rPr lang="en" b="1"/>
              <a:t>Negatives</a:t>
            </a:r>
            <a:endParaRPr b="1"/>
          </a:p>
          <a:p>
            <a:pPr marL="457200" lvl="0" indent="-298450" algn="l" rtl="0">
              <a:spcBef>
                <a:spcPts val="0"/>
              </a:spcBef>
              <a:spcAft>
                <a:spcPts val="0"/>
              </a:spcAft>
              <a:buSzPts val="1100"/>
              <a:buFont typeface="Arial"/>
              <a:buChar char="●"/>
            </a:pPr>
            <a:r>
              <a:rPr lang="en" sz="1100">
                <a:latin typeface="Arial"/>
                <a:ea typeface="Arial"/>
                <a:cs typeface="Arial"/>
                <a:sym typeface="Arial"/>
              </a:rPr>
              <a:t>Could make site more interactive through surveys or polls, contests or other vehicles that require response</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Lacks 3D stadium map</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Overall very positive site </a:t>
            </a:r>
            <a:endParaRPr/>
          </a:p>
        </p:txBody>
      </p:sp>
      <p:sp>
        <p:nvSpPr>
          <p:cNvPr id="167" name="Google Shape;167;p22"/>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Comparison to other sites</a:t>
            </a:r>
            <a:endParaRPr b="1"/>
          </a:p>
          <a:p>
            <a:pPr marL="457200" lvl="0" indent="-292100" algn="l" rtl="0">
              <a:spcBef>
                <a:spcPts val="0"/>
              </a:spcBef>
              <a:spcAft>
                <a:spcPts val="0"/>
              </a:spcAft>
              <a:buSzPts val="1000"/>
              <a:buFont typeface="Arial"/>
              <a:buChar char="●"/>
            </a:pPr>
            <a:r>
              <a:rPr lang="en" sz="1000">
                <a:latin typeface="Arial"/>
                <a:ea typeface="Arial"/>
                <a:cs typeface="Arial"/>
                <a:sym typeface="Arial"/>
              </a:rPr>
              <a:t>Bucs are lacking a 3D map of the stadium which makes it much easier for the viewer to get an accurate depiction of the view they will have before purchasing the seats.</a:t>
            </a:r>
            <a:endParaRPr sz="1000">
              <a:latin typeface="Arial"/>
              <a:ea typeface="Arial"/>
              <a:cs typeface="Arial"/>
              <a:sym typeface="Arial"/>
            </a:endParaRPr>
          </a:p>
          <a:p>
            <a:pPr marL="457200" lvl="0" indent="-292100" algn="l" rtl="0">
              <a:spcBef>
                <a:spcPts val="0"/>
              </a:spcBef>
              <a:spcAft>
                <a:spcPts val="0"/>
              </a:spcAft>
              <a:buSzPts val="1000"/>
              <a:buFont typeface="Arial"/>
              <a:buChar char="●"/>
            </a:pPr>
            <a:r>
              <a:rPr lang="en" sz="1000">
                <a:latin typeface="Arial"/>
                <a:ea typeface="Arial"/>
                <a:cs typeface="Arial"/>
                <a:sym typeface="Arial"/>
              </a:rPr>
              <a:t>Bucs site is very engaging does not lack any key items</a:t>
            </a:r>
            <a:endParaRPr sz="1000">
              <a:latin typeface="Arial"/>
              <a:ea typeface="Arial"/>
              <a:cs typeface="Arial"/>
              <a:sym typeface="Arial"/>
            </a:endParaRPr>
          </a:p>
          <a:p>
            <a:pPr marL="457200" lvl="0" indent="-292100" algn="l" rtl="0">
              <a:spcBef>
                <a:spcPts val="0"/>
              </a:spcBef>
              <a:spcAft>
                <a:spcPts val="0"/>
              </a:spcAft>
              <a:buSzPts val="1000"/>
              <a:buFont typeface="Arial"/>
              <a:buChar char="●"/>
            </a:pPr>
            <a:r>
              <a:rPr lang="en" sz="1000">
                <a:latin typeface="Arial"/>
                <a:ea typeface="Arial"/>
                <a:cs typeface="Arial"/>
                <a:sym typeface="Arial"/>
              </a:rPr>
              <a:t>Compared to the Falcons, Panthers and Saints, the Bucs site is excellent</a:t>
            </a:r>
            <a:endParaRPr sz="1000">
              <a:latin typeface="Arial"/>
              <a:ea typeface="Arial"/>
              <a:cs typeface="Arial"/>
              <a:sym typeface="Arial"/>
            </a:endParaRPr>
          </a:p>
          <a:p>
            <a:pPr marL="914400" lvl="1" indent="-292100" algn="l" rtl="0">
              <a:spcBef>
                <a:spcPts val="0"/>
              </a:spcBef>
              <a:spcAft>
                <a:spcPts val="0"/>
              </a:spcAft>
              <a:buSzPts val="1000"/>
              <a:buFont typeface="Arial"/>
              <a:buChar char="○"/>
            </a:pPr>
            <a:r>
              <a:rPr lang="en" sz="1000">
                <a:latin typeface="Arial"/>
                <a:ea typeface="Arial"/>
                <a:cs typeface="Arial"/>
                <a:sym typeface="Arial"/>
              </a:rPr>
              <a:t>The other sites are all lacking some items that are on the Bucs sites such as an easily accessible media guide with all the information that the Bucs provide, </a:t>
            </a:r>
            <a:endParaRPr sz="1000">
              <a:latin typeface="Arial"/>
              <a:ea typeface="Arial"/>
              <a:cs typeface="Arial"/>
              <a:sym typeface="Arial"/>
            </a:endParaRPr>
          </a:p>
          <a:p>
            <a:pPr marL="914400" lvl="1" indent="-292100" algn="l" rtl="0">
              <a:spcBef>
                <a:spcPts val="0"/>
              </a:spcBef>
              <a:spcAft>
                <a:spcPts val="0"/>
              </a:spcAft>
              <a:buSzPts val="1000"/>
              <a:buFont typeface="Arial"/>
              <a:buChar char="○"/>
            </a:pPr>
            <a:r>
              <a:rPr lang="en" sz="1000">
                <a:latin typeface="Arial"/>
                <a:ea typeface="Arial"/>
                <a:cs typeface="Arial"/>
                <a:sym typeface="Arial"/>
              </a:rPr>
              <a:t>All the sites have similar format and software used</a:t>
            </a:r>
            <a:endParaRPr sz="1000">
              <a:latin typeface="Arial"/>
              <a:ea typeface="Arial"/>
              <a:cs typeface="Arial"/>
              <a:sym typeface="Arial"/>
            </a:endParaRPr>
          </a:p>
          <a:p>
            <a:pPr marL="0" lvl="0" indent="0" algn="l" rtl="0">
              <a:spcBef>
                <a:spcPts val="0"/>
              </a:spcBef>
              <a:spcAft>
                <a:spcPts val="1600"/>
              </a:spcAft>
              <a:buNone/>
            </a:pPr>
            <a:endParaRPr/>
          </a:p>
        </p:txBody>
      </p:sp>
      <p:sp>
        <p:nvSpPr>
          <p:cNvPr id="168" name="Google Shape;16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169" name="Google Shape;169;p22"/>
          <p:cNvPicPr preferRelativeResize="0"/>
          <p:nvPr/>
        </p:nvPicPr>
        <p:blipFill>
          <a:blip r:embed="rId3">
            <a:alphaModFix/>
          </a:blip>
          <a:stretch>
            <a:fillRect/>
          </a:stretch>
        </p:blipFill>
        <p:spPr>
          <a:xfrm>
            <a:off x="3313075" y="117700"/>
            <a:ext cx="5772150" cy="1057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311700" y="127250"/>
            <a:ext cx="7162500" cy="99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Effectiveness of </a:t>
            </a:r>
            <a:endParaRPr/>
          </a:p>
          <a:p>
            <a:pPr marL="0" lvl="0" indent="0" algn="l" rtl="0">
              <a:spcBef>
                <a:spcPts val="0"/>
              </a:spcBef>
              <a:spcAft>
                <a:spcPts val="0"/>
              </a:spcAft>
              <a:buNone/>
            </a:pPr>
            <a:r>
              <a:rPr lang="en"/>
              <a:t>Communications Operations</a:t>
            </a:r>
            <a:endParaRPr/>
          </a:p>
        </p:txBody>
      </p:sp>
      <p:sp>
        <p:nvSpPr>
          <p:cNvPr id="175" name="Google Shape;175;p23"/>
          <p:cNvSpPr txBox="1">
            <a:spLocks noGrp="1"/>
          </p:cNvSpPr>
          <p:nvPr>
            <p:ph type="body" idx="1"/>
          </p:nvPr>
        </p:nvSpPr>
        <p:spPr>
          <a:xfrm>
            <a:off x="169200" y="1505700"/>
            <a:ext cx="4120500" cy="328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Are they meeting their goals in 2020?</a:t>
            </a:r>
            <a:endParaRPr b="1"/>
          </a:p>
          <a:p>
            <a:pPr marL="457200" lvl="0" indent="-311150" algn="l" rtl="0">
              <a:spcBef>
                <a:spcPts val="1600"/>
              </a:spcBef>
              <a:spcAft>
                <a:spcPts val="0"/>
              </a:spcAft>
              <a:buSzPts val="1300"/>
              <a:buChar char="✔"/>
            </a:pPr>
            <a:r>
              <a:rPr lang="en"/>
              <a:t>Growth of Social Media</a:t>
            </a:r>
            <a:endParaRPr/>
          </a:p>
          <a:p>
            <a:pPr marL="457200" lvl="0" indent="-311150" algn="l" rtl="0">
              <a:spcBef>
                <a:spcPts val="0"/>
              </a:spcBef>
              <a:spcAft>
                <a:spcPts val="0"/>
              </a:spcAft>
              <a:buSzPts val="1300"/>
              <a:buChar char="✔"/>
            </a:pPr>
            <a:r>
              <a:rPr lang="en"/>
              <a:t>Growth of Merchandising revenue</a:t>
            </a:r>
            <a:endParaRPr/>
          </a:p>
          <a:p>
            <a:pPr marL="457200" lvl="0" indent="-311150" algn="l" rtl="0">
              <a:spcBef>
                <a:spcPts val="0"/>
              </a:spcBef>
              <a:spcAft>
                <a:spcPts val="0"/>
              </a:spcAft>
              <a:buSzPts val="1300"/>
              <a:buChar char="✔"/>
            </a:pPr>
            <a:r>
              <a:rPr lang="en"/>
              <a:t>Growth of Sponsorships</a:t>
            </a:r>
            <a:endParaRPr/>
          </a:p>
          <a:p>
            <a:pPr marL="457200" lvl="0" indent="-311150" algn="l" rtl="0">
              <a:spcBef>
                <a:spcPts val="0"/>
              </a:spcBef>
              <a:spcAft>
                <a:spcPts val="0"/>
              </a:spcAft>
              <a:buSzPts val="1300"/>
              <a:buChar char="✔"/>
            </a:pPr>
            <a:r>
              <a:rPr lang="en"/>
              <a:t>Signing of top talent players</a:t>
            </a:r>
            <a:endParaRPr/>
          </a:p>
          <a:p>
            <a:pPr marL="457200" lvl="0" indent="-311150" algn="l" rtl="0">
              <a:spcBef>
                <a:spcPts val="0"/>
              </a:spcBef>
              <a:spcAft>
                <a:spcPts val="0"/>
              </a:spcAft>
              <a:buSzPts val="1300"/>
              <a:buChar char="✔"/>
            </a:pPr>
            <a:r>
              <a:rPr lang="en"/>
              <a:t>Positive publicity</a:t>
            </a:r>
            <a:endParaRPr/>
          </a:p>
          <a:p>
            <a:pPr marL="457200" lvl="0" indent="-311150" algn="l" rtl="0">
              <a:spcBef>
                <a:spcPts val="0"/>
              </a:spcBef>
              <a:spcAft>
                <a:spcPts val="0"/>
              </a:spcAft>
              <a:buSzPts val="1300"/>
              <a:buChar char="✔"/>
            </a:pPr>
            <a:r>
              <a:rPr lang="en"/>
              <a:t>Increased fan interaction</a:t>
            </a:r>
            <a:endParaRPr/>
          </a:p>
          <a:p>
            <a:pPr marL="457200" lvl="0" indent="-311150" algn="l" rtl="0">
              <a:spcBef>
                <a:spcPts val="0"/>
              </a:spcBef>
              <a:spcAft>
                <a:spcPts val="0"/>
              </a:spcAft>
              <a:buSzPts val="1300"/>
              <a:buChar char="❏"/>
            </a:pPr>
            <a:r>
              <a:rPr lang="en"/>
              <a:t>Growth of Ticketing revenue</a:t>
            </a:r>
            <a:endParaRPr/>
          </a:p>
          <a:p>
            <a:pPr marL="0" lvl="0" indent="0" algn="l" rtl="0">
              <a:spcBef>
                <a:spcPts val="1600"/>
              </a:spcBef>
              <a:spcAft>
                <a:spcPts val="1600"/>
              </a:spcAft>
              <a:buNone/>
            </a:pPr>
            <a:endParaRPr/>
          </a:p>
        </p:txBody>
      </p:sp>
      <p:sp>
        <p:nvSpPr>
          <p:cNvPr id="176" name="Google Shape;176;p23"/>
          <p:cNvSpPr txBox="1">
            <a:spLocks noGrp="1"/>
          </p:cNvSpPr>
          <p:nvPr>
            <p:ph type="body" idx="2"/>
          </p:nvPr>
        </p:nvSpPr>
        <p:spPr>
          <a:xfrm>
            <a:off x="4795625" y="1468925"/>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Suggestions on how they could meet their goals more effectively (post-pandemic)</a:t>
            </a:r>
            <a:endParaRPr b="1"/>
          </a:p>
          <a:p>
            <a:pPr marL="457200" lvl="0" indent="-311150" algn="l" rtl="0">
              <a:spcBef>
                <a:spcPts val="0"/>
              </a:spcBef>
              <a:spcAft>
                <a:spcPts val="0"/>
              </a:spcAft>
              <a:buSzPts val="1300"/>
              <a:buChar char="❏"/>
            </a:pPr>
            <a:r>
              <a:rPr lang="en"/>
              <a:t>More ticket promotions to kickstart after pandemic </a:t>
            </a:r>
            <a:endParaRPr/>
          </a:p>
          <a:p>
            <a:pPr marL="457200" lvl="0" indent="-311150" algn="l" rtl="0">
              <a:spcBef>
                <a:spcPts val="0"/>
              </a:spcBef>
              <a:spcAft>
                <a:spcPts val="0"/>
              </a:spcAft>
              <a:buSzPts val="1300"/>
              <a:buChar char="❏"/>
            </a:pPr>
            <a:r>
              <a:rPr lang="en"/>
              <a:t>More in-person events</a:t>
            </a:r>
            <a:endParaRPr/>
          </a:p>
          <a:p>
            <a:pPr marL="457200" lvl="0" indent="-311150" algn="l" rtl="0">
              <a:spcBef>
                <a:spcPts val="0"/>
              </a:spcBef>
              <a:spcAft>
                <a:spcPts val="0"/>
              </a:spcAft>
              <a:buSzPts val="1300"/>
              <a:buChar char="❏"/>
            </a:pPr>
            <a:r>
              <a:rPr lang="en"/>
              <a:t>More sponsorship tie-in’s at games</a:t>
            </a:r>
            <a:endParaRPr/>
          </a:p>
          <a:p>
            <a:pPr marL="457200" lvl="0" indent="-311150" algn="l" rtl="0">
              <a:spcBef>
                <a:spcPts val="0"/>
              </a:spcBef>
              <a:spcAft>
                <a:spcPts val="0"/>
              </a:spcAft>
              <a:buSzPts val="1300"/>
              <a:buChar char="❏"/>
            </a:pPr>
            <a:r>
              <a:rPr lang="en"/>
              <a:t>Publicize ongoing health and safety measures even after pandemic</a:t>
            </a:r>
            <a:endParaRPr/>
          </a:p>
          <a:p>
            <a:pPr marL="457200" lvl="0" indent="-311150" algn="l" rtl="0">
              <a:spcBef>
                <a:spcPts val="0"/>
              </a:spcBef>
              <a:spcAft>
                <a:spcPts val="0"/>
              </a:spcAft>
              <a:buSzPts val="1300"/>
              <a:buChar char="❏"/>
            </a:pPr>
            <a:r>
              <a:rPr lang="en"/>
              <a:t>More visibility of star players</a:t>
            </a:r>
            <a:endParaRPr/>
          </a:p>
        </p:txBody>
      </p:sp>
      <p:sp>
        <p:nvSpPr>
          <p:cNvPr id="177" name="Google Shape;177;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pic>
        <p:nvPicPr>
          <p:cNvPr id="178" name="Google Shape;178;p23"/>
          <p:cNvPicPr preferRelativeResize="0"/>
          <p:nvPr/>
        </p:nvPicPr>
        <p:blipFill>
          <a:blip r:embed="rId3">
            <a:alphaModFix/>
          </a:blip>
          <a:stretch>
            <a:fillRect/>
          </a:stretch>
        </p:blipFill>
        <p:spPr>
          <a:xfrm>
            <a:off x="7578076" y="88275"/>
            <a:ext cx="1322250" cy="1143700"/>
          </a:xfrm>
          <a:prstGeom prst="rect">
            <a:avLst/>
          </a:prstGeom>
          <a:noFill/>
          <a:ln>
            <a:noFill/>
          </a:ln>
        </p:spPr>
      </p:pic>
      <p:pic>
        <p:nvPicPr>
          <p:cNvPr id="179" name="Google Shape;179;p23"/>
          <p:cNvPicPr preferRelativeResize="0"/>
          <p:nvPr/>
        </p:nvPicPr>
        <p:blipFill>
          <a:blip r:embed="rId4">
            <a:alphaModFix/>
          </a:blip>
          <a:stretch>
            <a:fillRect/>
          </a:stretch>
        </p:blipFill>
        <p:spPr>
          <a:xfrm>
            <a:off x="252824" y="3674674"/>
            <a:ext cx="1900150" cy="1382150"/>
          </a:xfrm>
          <a:prstGeom prst="rect">
            <a:avLst/>
          </a:prstGeom>
          <a:noFill/>
          <a:ln>
            <a:noFill/>
          </a:ln>
        </p:spPr>
      </p:pic>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A61C00"/>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2421</Words>
  <Application>Microsoft Macintosh PowerPoint</Application>
  <PresentationFormat>On-screen Show (16:9)</PresentationFormat>
  <Paragraphs>232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Roboto</vt:lpstr>
      <vt:lpstr>Arial</vt:lpstr>
      <vt:lpstr>Merriweather</vt:lpstr>
      <vt:lpstr>Paradigm</vt:lpstr>
      <vt:lpstr>Tampa Bay Buccaneers Sports Organization Project</vt:lpstr>
      <vt:lpstr>Bucs Stakeholder Groups and Examples</vt:lpstr>
      <vt:lpstr>Bucs Communications Staffing </vt:lpstr>
      <vt:lpstr>Influential Media Members</vt:lpstr>
      <vt:lpstr>Summary of a PR campaign- individual player Tom Brady</vt:lpstr>
      <vt:lpstr>Effective Social Media Use Examples </vt:lpstr>
      <vt:lpstr>Examples of Positive/Negative Publicity  2018 -2020</vt:lpstr>
      <vt:lpstr>Examples of Media Coverage </vt:lpstr>
      <vt:lpstr>Community Outreach Examples</vt:lpstr>
      <vt:lpstr>Tampa Bay Bucs Website</vt:lpstr>
      <vt:lpstr>Effectiveness of  Communications Operations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Tampa Bay Buccaneers Sports Organization Project</dc:title>
  <cp:lastModifiedBy>Kapke</cp:lastModifiedBy>
  <cp:revision>1</cp:revision>
  <dcterms:modified xsi:type="dcterms:W3CDTF">2021-11-18T01:12:08Z</dcterms:modified>
</cp:coreProperties>
</file>